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8288000" cy="10287000"/>
  <p:notesSz cx="6858000" cy="9144000"/>
  <p:embeddedFontLst>
    <p:embeddedFont>
      <p:font typeface="Barlow" panose="00000500000000000000" pitchFamily="2" charset="0"/>
      <p:regular r:id="rId17"/>
    </p:embeddedFont>
    <p:embeddedFont>
      <p:font typeface="Barlow Bold" panose="00000800000000000000" charset="0"/>
      <p:regular r:id="rId18"/>
    </p:embeddedFont>
    <p:embeddedFont>
      <p:font typeface="Barlow Condensed Bold" panose="020B0604020202020204" charset="0"/>
      <p:regular r:id="rId19"/>
    </p:embeddedFont>
    <p:embeddedFont>
      <p:font typeface="Barlow Ultra-Bold" panose="020B0604020202020204" charset="0"/>
      <p:regular r:id="rId20"/>
    </p:embeddedFon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Canva Sans Bold" panose="020B0604020202020204" charset="0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1" d="100"/>
          <a:sy n="71" d="100"/>
        </p:scale>
        <p:origin x="714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4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18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7547299" y="3960559"/>
            <a:ext cx="7857837" cy="6948393"/>
            <a:chOff x="0" y="0"/>
            <a:chExt cx="743395" cy="657356"/>
          </a:xfrm>
        </p:grpSpPr>
        <p:sp>
          <p:nvSpPr>
            <p:cNvPr id="4" name="Freeform 4"/>
            <p:cNvSpPr/>
            <p:nvPr/>
          </p:nvSpPr>
          <p:spPr>
            <a:xfrm>
              <a:off x="13836" y="20691"/>
              <a:ext cx="715723" cy="636666"/>
            </a:xfrm>
            <a:custGeom>
              <a:avLst/>
              <a:gdLst/>
              <a:ahLst/>
              <a:cxnLst/>
              <a:rect l="l" t="t" r="r" b="b"/>
              <a:pathLst>
                <a:path w="715723" h="636666">
                  <a:moveTo>
                    <a:pt x="375319" y="10184"/>
                  </a:moveTo>
                  <a:lnTo>
                    <a:pt x="712101" y="605790"/>
                  </a:lnTo>
                  <a:cubicBezTo>
                    <a:pt x="715723" y="612196"/>
                    <a:pt x="715670" y="620044"/>
                    <a:pt x="711962" y="626400"/>
                  </a:cubicBezTo>
                  <a:cubicBezTo>
                    <a:pt x="708254" y="632757"/>
                    <a:pt x="701449" y="636665"/>
                    <a:pt x="694090" y="636665"/>
                  </a:cubicBezTo>
                  <a:lnTo>
                    <a:pt x="21633" y="636665"/>
                  </a:lnTo>
                  <a:cubicBezTo>
                    <a:pt x="14274" y="636665"/>
                    <a:pt x="7469" y="632757"/>
                    <a:pt x="3761" y="626400"/>
                  </a:cubicBezTo>
                  <a:cubicBezTo>
                    <a:pt x="53" y="620044"/>
                    <a:pt x="0" y="612196"/>
                    <a:pt x="3622" y="605790"/>
                  </a:cubicBezTo>
                  <a:lnTo>
                    <a:pt x="340403" y="10184"/>
                  </a:lnTo>
                  <a:cubicBezTo>
                    <a:pt x="343962" y="3891"/>
                    <a:pt x="350632" y="0"/>
                    <a:pt x="357861" y="0"/>
                  </a:cubicBezTo>
                  <a:cubicBezTo>
                    <a:pt x="365091" y="0"/>
                    <a:pt x="371761" y="3891"/>
                    <a:pt x="375319" y="10184"/>
                  </a:cubicBezTo>
                  <a:close/>
                </a:path>
              </a:pathLst>
            </a:custGeom>
            <a:gradFill rotWithShape="1">
              <a:gsLst>
                <a:gs pos="0">
                  <a:srgbClr val="C80067">
                    <a:alpha val="100000"/>
                  </a:srgbClr>
                </a:gs>
                <a:gs pos="100000">
                  <a:srgbClr val="4C0027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116155" y="257576"/>
              <a:ext cx="511084" cy="3528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028700" y="2181776"/>
            <a:ext cx="9457609" cy="1640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34"/>
              </a:lnSpc>
            </a:pPr>
            <a:r>
              <a:rPr lang="en-US" sz="5499" b="1">
                <a:solidFill>
                  <a:srgbClr val="000000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A DATA-DRIVEN APPROACH FOR HR STRATEGY</a:t>
            </a:r>
          </a:p>
        </p:txBody>
      </p:sp>
      <p:grpSp>
        <p:nvGrpSpPr>
          <p:cNvPr id="7" name="Group 7"/>
          <p:cNvGrpSpPr/>
          <p:nvPr/>
        </p:nvGrpSpPr>
        <p:grpSpPr>
          <a:xfrm rot="-10800000">
            <a:off x="8966796" y="-827444"/>
            <a:ext cx="7857837" cy="7100164"/>
            <a:chOff x="0" y="0"/>
            <a:chExt cx="743395" cy="671715"/>
          </a:xfrm>
        </p:grpSpPr>
        <p:sp>
          <p:nvSpPr>
            <p:cNvPr id="8" name="Freeform 8"/>
            <p:cNvSpPr/>
            <p:nvPr/>
          </p:nvSpPr>
          <p:spPr>
            <a:xfrm>
              <a:off x="13589" y="20910"/>
              <a:ext cx="716217" cy="650804"/>
            </a:xfrm>
            <a:custGeom>
              <a:avLst/>
              <a:gdLst/>
              <a:ahLst/>
              <a:cxnLst/>
              <a:rect l="l" t="t" r="r" b="b"/>
              <a:pathLst>
                <a:path w="716217" h="650804">
                  <a:moveTo>
                    <a:pt x="375281" y="10124"/>
                  </a:moveTo>
                  <a:lnTo>
                    <a:pt x="712633" y="619770"/>
                  </a:lnTo>
                  <a:cubicBezTo>
                    <a:pt x="716217" y="626247"/>
                    <a:pt x="716109" y="634137"/>
                    <a:pt x="712350" y="640514"/>
                  </a:cubicBezTo>
                  <a:cubicBezTo>
                    <a:pt x="708590" y="646891"/>
                    <a:pt x="701739" y="650805"/>
                    <a:pt x="694337" y="650805"/>
                  </a:cubicBezTo>
                  <a:lnTo>
                    <a:pt x="21880" y="650805"/>
                  </a:lnTo>
                  <a:cubicBezTo>
                    <a:pt x="14477" y="650805"/>
                    <a:pt x="7626" y="646891"/>
                    <a:pt x="3867" y="640514"/>
                  </a:cubicBezTo>
                  <a:cubicBezTo>
                    <a:pt x="108" y="634137"/>
                    <a:pt x="0" y="626247"/>
                    <a:pt x="3584" y="619770"/>
                  </a:cubicBezTo>
                  <a:lnTo>
                    <a:pt x="340935" y="10124"/>
                  </a:lnTo>
                  <a:cubicBezTo>
                    <a:pt x="344392" y="3877"/>
                    <a:pt x="350969" y="0"/>
                    <a:pt x="358108" y="0"/>
                  </a:cubicBezTo>
                  <a:cubicBezTo>
                    <a:pt x="365248" y="0"/>
                    <a:pt x="371825" y="3877"/>
                    <a:pt x="375281" y="10124"/>
                  </a:cubicBezTo>
                  <a:close/>
                </a:path>
              </a:pathLst>
            </a:custGeom>
            <a:gradFill rotWithShape="1">
              <a:gsLst>
                <a:gs pos="0">
                  <a:srgbClr val="ED138A">
                    <a:alpha val="100000"/>
                  </a:srgbClr>
                </a:gs>
                <a:gs pos="100000">
                  <a:srgbClr val="980F5A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9" name="TextBox 9"/>
            <p:cNvSpPr txBox="1"/>
            <p:nvPr/>
          </p:nvSpPr>
          <p:spPr>
            <a:xfrm>
              <a:off x="116155" y="264243"/>
              <a:ext cx="511084" cy="3594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3020758" y="-1836526"/>
            <a:ext cx="9102981" cy="16401009"/>
            <a:chOff x="0" y="0"/>
            <a:chExt cx="458403" cy="825912"/>
          </a:xfrm>
        </p:grpSpPr>
        <p:sp>
          <p:nvSpPr>
            <p:cNvPr id="11" name="Freeform 11"/>
            <p:cNvSpPr/>
            <p:nvPr/>
          </p:nvSpPr>
          <p:spPr>
            <a:xfrm>
              <a:off x="5617" y="18024"/>
              <a:ext cx="447169" cy="789865"/>
            </a:xfrm>
            <a:custGeom>
              <a:avLst/>
              <a:gdLst/>
              <a:ahLst/>
              <a:cxnLst/>
              <a:rect l="l" t="t" r="r" b="b"/>
              <a:pathLst>
                <a:path w="447169" h="789865">
                  <a:moveTo>
                    <a:pt x="238443" y="8746"/>
                  </a:moveTo>
                  <a:lnTo>
                    <a:pt x="437927" y="368162"/>
                  </a:lnTo>
                  <a:cubicBezTo>
                    <a:pt x="447169" y="384812"/>
                    <a:pt x="447169" y="405052"/>
                    <a:pt x="437927" y="421703"/>
                  </a:cubicBezTo>
                  <a:lnTo>
                    <a:pt x="238443" y="781118"/>
                  </a:lnTo>
                  <a:cubicBezTo>
                    <a:pt x="235446" y="786516"/>
                    <a:pt x="229758" y="789865"/>
                    <a:pt x="223584" y="789865"/>
                  </a:cubicBezTo>
                  <a:cubicBezTo>
                    <a:pt x="217410" y="789865"/>
                    <a:pt x="211722" y="786516"/>
                    <a:pt x="208726" y="781118"/>
                  </a:cubicBezTo>
                  <a:lnTo>
                    <a:pt x="9241" y="421703"/>
                  </a:lnTo>
                  <a:cubicBezTo>
                    <a:pt x="0" y="405052"/>
                    <a:pt x="0" y="384812"/>
                    <a:pt x="9241" y="368162"/>
                  </a:cubicBezTo>
                  <a:lnTo>
                    <a:pt x="208726" y="8746"/>
                  </a:lnTo>
                  <a:cubicBezTo>
                    <a:pt x="211722" y="3348"/>
                    <a:pt x="217410" y="0"/>
                    <a:pt x="223584" y="0"/>
                  </a:cubicBezTo>
                  <a:cubicBezTo>
                    <a:pt x="229758" y="0"/>
                    <a:pt x="235446" y="3348"/>
                    <a:pt x="238443" y="8746"/>
                  </a:cubicBezTo>
                  <a:close/>
                </a:path>
              </a:pathLst>
            </a:custGeom>
            <a:blipFill>
              <a:blip r:embed="rId3"/>
              <a:stretch>
                <a:fillRect l="-41016" t="-994" r="-41016" b="-994"/>
              </a:stretch>
            </a:blipFill>
          </p:spPr>
        </p:sp>
      </p:grpSp>
      <p:grpSp>
        <p:nvGrpSpPr>
          <p:cNvPr id="12" name="Group 12"/>
          <p:cNvGrpSpPr/>
          <p:nvPr/>
        </p:nvGrpSpPr>
        <p:grpSpPr>
          <a:xfrm>
            <a:off x="-208684" y="4188214"/>
            <a:ext cx="10029589" cy="828518"/>
            <a:chOff x="0" y="0"/>
            <a:chExt cx="2641538" cy="21821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641538" cy="218210"/>
            </a:xfrm>
            <a:custGeom>
              <a:avLst/>
              <a:gdLst/>
              <a:ahLst/>
              <a:cxnLst/>
              <a:rect l="l" t="t" r="r" b="b"/>
              <a:pathLst>
                <a:path w="2641538" h="218210">
                  <a:moveTo>
                    <a:pt x="0" y="0"/>
                  </a:moveTo>
                  <a:lnTo>
                    <a:pt x="2641538" y="0"/>
                  </a:lnTo>
                  <a:lnTo>
                    <a:pt x="2641538" y="218210"/>
                  </a:lnTo>
                  <a:lnTo>
                    <a:pt x="0" y="218210"/>
                  </a:lnTo>
                  <a:close/>
                </a:path>
              </a:pathLst>
            </a:custGeom>
            <a:gradFill rotWithShape="1">
              <a:gsLst>
                <a:gs pos="0">
                  <a:srgbClr val="A1135C">
                    <a:alpha val="100000"/>
                  </a:srgbClr>
                </a:gs>
                <a:gs pos="100000">
                  <a:srgbClr val="A1135C">
                    <a:alpha val="0"/>
                  </a:srgbClr>
                </a:gs>
              </a:gsLst>
              <a:lin ang="0"/>
            </a:gradFill>
          </p:spPr>
        </p:sp>
        <p:sp>
          <p:nvSpPr>
            <p:cNvPr id="14" name="TextBox 14"/>
            <p:cNvSpPr txBox="1"/>
            <p:nvPr/>
          </p:nvSpPr>
          <p:spPr>
            <a:xfrm>
              <a:off x="0" y="-47625"/>
              <a:ext cx="2641538" cy="2658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931187" y="5340582"/>
            <a:ext cx="6713626" cy="6920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7"/>
              </a:lnSpc>
            </a:pPr>
            <a:r>
              <a:rPr lang="en-US" sz="2005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Analyzing Trends and Key Factors to Enhance Retention and Organizational Performance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31187" y="4212110"/>
            <a:ext cx="8314277" cy="704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92"/>
              </a:lnSpc>
            </a:pPr>
            <a:r>
              <a:rPr lang="en-US" sz="4137" b="1">
                <a:solidFill>
                  <a:srgbClr val="FFFFFF"/>
                </a:solidFill>
                <a:latin typeface="Barlow Bold"/>
                <a:ea typeface="Barlow Bold"/>
                <a:cs typeface="Barlow Bold"/>
                <a:sym typeface="Barlow Bold"/>
              </a:rPr>
              <a:t>PRESENTATION DEC, 2024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28700" y="6793406"/>
            <a:ext cx="2787856" cy="5039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14"/>
              </a:lnSpc>
            </a:pPr>
            <a:r>
              <a:rPr lang="en-US" sz="2938" b="1">
                <a:solidFill>
                  <a:srgbClr val="000000"/>
                </a:solidFill>
                <a:latin typeface="Barlow Bold"/>
                <a:ea typeface="Barlow Bold"/>
                <a:cs typeface="Barlow Bold"/>
                <a:sym typeface="Barlow Bold"/>
              </a:rPr>
              <a:t>Presented By: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28700" y="7230730"/>
            <a:ext cx="4367742" cy="6177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84"/>
              </a:lnSpc>
            </a:pPr>
            <a:r>
              <a:rPr lang="en-US" sz="3703" b="1">
                <a:solidFill>
                  <a:srgbClr val="000000"/>
                </a:solidFill>
                <a:latin typeface="Barlow Bold"/>
                <a:ea typeface="Barlow Bold"/>
                <a:cs typeface="Barlow Bold"/>
                <a:sym typeface="Barlow Bold"/>
              </a:rPr>
              <a:t>Ali Sherif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28700" y="1202714"/>
            <a:ext cx="9457609" cy="840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51"/>
              </a:lnSpc>
            </a:pPr>
            <a:r>
              <a:rPr lang="en-US" sz="5599" b="1">
                <a:solidFill>
                  <a:srgbClr val="AA1064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EMPLOYEES ATTRITION INSIGHTS </a:t>
            </a:r>
          </a:p>
        </p:txBody>
      </p:sp>
      <p:grpSp>
        <p:nvGrpSpPr>
          <p:cNvPr id="20" name="Group 20"/>
          <p:cNvGrpSpPr/>
          <p:nvPr/>
        </p:nvGrpSpPr>
        <p:grpSpPr>
          <a:xfrm rot="-10800000">
            <a:off x="8637017" y="-276095"/>
            <a:ext cx="4940705" cy="4464309"/>
            <a:chOff x="0" y="0"/>
            <a:chExt cx="743395" cy="671715"/>
          </a:xfrm>
        </p:grpSpPr>
        <p:sp>
          <p:nvSpPr>
            <p:cNvPr id="21" name="Freeform 21"/>
            <p:cNvSpPr/>
            <p:nvPr/>
          </p:nvSpPr>
          <p:spPr>
            <a:xfrm>
              <a:off x="21612" y="33256"/>
              <a:ext cx="700170" cy="638458"/>
            </a:xfrm>
            <a:custGeom>
              <a:avLst/>
              <a:gdLst/>
              <a:ahLst/>
              <a:cxnLst/>
              <a:rect l="l" t="t" r="r" b="b"/>
              <a:pathLst>
                <a:path w="700170" h="638458">
                  <a:moveTo>
                    <a:pt x="377398" y="16102"/>
                  </a:moveTo>
                  <a:lnTo>
                    <a:pt x="694470" y="589101"/>
                  </a:lnTo>
                  <a:cubicBezTo>
                    <a:pt x="700171" y="599402"/>
                    <a:pt x="699999" y="611950"/>
                    <a:pt x="694020" y="622092"/>
                  </a:cubicBezTo>
                  <a:cubicBezTo>
                    <a:pt x="688041" y="632234"/>
                    <a:pt x="677145" y="638459"/>
                    <a:pt x="665372" y="638459"/>
                  </a:cubicBezTo>
                  <a:lnTo>
                    <a:pt x="34799" y="638459"/>
                  </a:lnTo>
                  <a:cubicBezTo>
                    <a:pt x="23025" y="638459"/>
                    <a:pt x="12130" y="632234"/>
                    <a:pt x="6150" y="622092"/>
                  </a:cubicBezTo>
                  <a:cubicBezTo>
                    <a:pt x="171" y="611950"/>
                    <a:pt x="0" y="599402"/>
                    <a:pt x="5701" y="589101"/>
                  </a:cubicBezTo>
                  <a:lnTo>
                    <a:pt x="322773" y="16102"/>
                  </a:lnTo>
                  <a:cubicBezTo>
                    <a:pt x="328271" y="6166"/>
                    <a:pt x="338730" y="0"/>
                    <a:pt x="350085" y="0"/>
                  </a:cubicBezTo>
                  <a:cubicBezTo>
                    <a:pt x="361441" y="0"/>
                    <a:pt x="371900" y="6166"/>
                    <a:pt x="377398" y="16102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26000"/>
                  </a:srgbClr>
                </a:gs>
              </a:gsLst>
              <a:lin ang="5400000"/>
            </a:gradFill>
          </p:spPr>
        </p:sp>
        <p:sp>
          <p:nvSpPr>
            <p:cNvPr id="22" name="TextBox 22"/>
            <p:cNvSpPr txBox="1"/>
            <p:nvPr/>
          </p:nvSpPr>
          <p:spPr>
            <a:xfrm>
              <a:off x="116155" y="264243"/>
              <a:ext cx="511084" cy="3594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1557390" y="5811638"/>
            <a:ext cx="5267242" cy="4759361"/>
            <a:chOff x="0" y="0"/>
            <a:chExt cx="743395" cy="671715"/>
          </a:xfrm>
        </p:grpSpPr>
        <p:sp>
          <p:nvSpPr>
            <p:cNvPr id="24" name="Freeform 24"/>
            <p:cNvSpPr/>
            <p:nvPr/>
          </p:nvSpPr>
          <p:spPr>
            <a:xfrm>
              <a:off x="20272" y="31195"/>
              <a:ext cx="702850" cy="640520"/>
            </a:xfrm>
            <a:custGeom>
              <a:avLst/>
              <a:gdLst/>
              <a:ahLst/>
              <a:cxnLst/>
              <a:rect l="l" t="t" r="r" b="b"/>
              <a:pathLst>
                <a:path w="702850" h="640520">
                  <a:moveTo>
                    <a:pt x="377045" y="15103"/>
                  </a:moveTo>
                  <a:lnTo>
                    <a:pt x="697503" y="594222"/>
                  </a:lnTo>
                  <a:cubicBezTo>
                    <a:pt x="702850" y="603884"/>
                    <a:pt x="702690" y="615654"/>
                    <a:pt x="697081" y="625167"/>
                  </a:cubicBezTo>
                  <a:cubicBezTo>
                    <a:pt x="691473" y="634681"/>
                    <a:pt x="681253" y="640520"/>
                    <a:pt x="670209" y="640520"/>
                  </a:cubicBezTo>
                  <a:lnTo>
                    <a:pt x="32642" y="640520"/>
                  </a:lnTo>
                  <a:cubicBezTo>
                    <a:pt x="21598" y="640520"/>
                    <a:pt x="11378" y="634681"/>
                    <a:pt x="5769" y="625167"/>
                  </a:cubicBezTo>
                  <a:cubicBezTo>
                    <a:pt x="161" y="615654"/>
                    <a:pt x="0" y="603884"/>
                    <a:pt x="5347" y="594222"/>
                  </a:cubicBezTo>
                  <a:lnTo>
                    <a:pt x="325806" y="15103"/>
                  </a:lnTo>
                  <a:cubicBezTo>
                    <a:pt x="330963" y="5784"/>
                    <a:pt x="340774" y="0"/>
                    <a:pt x="351425" y="0"/>
                  </a:cubicBezTo>
                  <a:cubicBezTo>
                    <a:pt x="362077" y="0"/>
                    <a:pt x="371888" y="5784"/>
                    <a:pt x="377045" y="15103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34000"/>
                  </a:srgbClr>
                </a:gs>
              </a:gsLst>
              <a:lin ang="5400000"/>
            </a:gradFill>
          </p:spPr>
        </p:sp>
        <p:sp>
          <p:nvSpPr>
            <p:cNvPr id="25" name="TextBox 25"/>
            <p:cNvSpPr txBox="1"/>
            <p:nvPr/>
          </p:nvSpPr>
          <p:spPr>
            <a:xfrm>
              <a:off x="116155" y="264243"/>
              <a:ext cx="511084" cy="3594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18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518758" y="552450"/>
            <a:ext cx="10099098" cy="1410783"/>
            <a:chOff x="0" y="0"/>
            <a:chExt cx="4363824" cy="6096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363824" cy="609600"/>
            </a:xfrm>
            <a:custGeom>
              <a:avLst/>
              <a:gdLst/>
              <a:ahLst/>
              <a:cxnLst/>
              <a:rect l="l" t="t" r="r" b="b"/>
              <a:pathLst>
                <a:path w="4363824" h="609600">
                  <a:moveTo>
                    <a:pt x="203200" y="0"/>
                  </a:moveTo>
                  <a:lnTo>
                    <a:pt x="4363824" y="0"/>
                  </a:lnTo>
                  <a:lnTo>
                    <a:pt x="4160624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gradFill rotWithShape="1">
              <a:gsLst>
                <a:gs pos="0">
                  <a:srgbClr val="980F5A">
                    <a:alpha val="100000"/>
                  </a:srgbClr>
                </a:gs>
                <a:gs pos="100000">
                  <a:srgbClr val="ED138A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101600" y="-47625"/>
              <a:ext cx="4160624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708471" y="329782"/>
            <a:ext cx="2055099" cy="1856120"/>
            <a:chOff x="0" y="0"/>
            <a:chExt cx="674950" cy="6096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74950" cy="609600"/>
            </a:xfrm>
            <a:custGeom>
              <a:avLst/>
              <a:gdLst/>
              <a:ahLst/>
              <a:cxnLst/>
              <a:rect l="l" t="t" r="r" b="b"/>
              <a:pathLst>
                <a:path w="674950" h="609600">
                  <a:moveTo>
                    <a:pt x="203200" y="0"/>
                  </a:moveTo>
                  <a:lnTo>
                    <a:pt x="674950" y="0"/>
                  </a:lnTo>
                  <a:lnTo>
                    <a:pt x="471750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gradFill rotWithShape="1">
              <a:gsLst>
                <a:gs pos="0">
                  <a:srgbClr val="980F5A">
                    <a:alpha val="100000"/>
                  </a:srgbClr>
                </a:gs>
                <a:gs pos="100000">
                  <a:srgbClr val="ED138A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101600" y="-47625"/>
              <a:ext cx="47175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346628" y="805741"/>
            <a:ext cx="7797372" cy="976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20"/>
              </a:lnSpc>
            </a:pPr>
            <a:r>
              <a:rPr lang="en-US" sz="2800" b="1">
                <a:solidFill>
                  <a:srgbClr val="FFFFFF"/>
                </a:solidFill>
                <a:latin typeface="Barlow Ultra-Bold"/>
                <a:ea typeface="Barlow Ultra-Bold"/>
                <a:cs typeface="Barlow Ultra-Bold"/>
                <a:sym typeface="Barlow Ultra-Bold"/>
              </a:rPr>
              <a:t>INCOME VS. ATTRITION FOR EMPLOYEES SOME LEVELS (R&amp;D)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22835" y="2609616"/>
            <a:ext cx="17039072" cy="5628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36" lvl="1" indent="-280668" algn="l">
              <a:lnSpc>
                <a:spcPts val="6499"/>
              </a:lnSpc>
              <a:buFont typeface="Arial"/>
              <a:buChar char="•"/>
            </a:pPr>
            <a:r>
              <a:rPr lang="en-US" sz="2599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High Attrition at Junior/Entry Levels: Due to the need for specialized knowledge, employees seek better growth opportunities.</a:t>
            </a:r>
          </a:p>
          <a:p>
            <a:pPr marL="561336" lvl="1" indent="-280668" algn="l">
              <a:lnSpc>
                <a:spcPts val="6499"/>
              </a:lnSpc>
              <a:buFont typeface="Arial"/>
              <a:buChar char="•"/>
            </a:pPr>
            <a:r>
              <a:rPr lang="en-US" sz="2599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Decreasing Attrition at Senior/Expert Levels: As experience increases, employees stay due to accumulated expertise and career stability.</a:t>
            </a:r>
          </a:p>
          <a:p>
            <a:pPr marL="561336" lvl="1" indent="-280668" algn="l">
              <a:lnSpc>
                <a:spcPts val="6499"/>
              </a:lnSpc>
              <a:buFont typeface="Arial"/>
              <a:buChar char="•"/>
            </a:pPr>
            <a:r>
              <a:rPr lang="en-US" sz="2599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Low Attrition in Veterans: Veterans tend to stay for continued learning rather than career advancement.</a:t>
            </a:r>
          </a:p>
          <a:p>
            <a:pPr marL="561336" lvl="1" indent="-280668" algn="l">
              <a:lnSpc>
                <a:spcPts val="6499"/>
              </a:lnSpc>
              <a:buFont typeface="Arial"/>
              <a:buChar char="•"/>
            </a:pPr>
            <a:r>
              <a:rPr lang="en-US" sz="2599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Sales &amp; HR Comparison: These departments experience lower attrition as they require less specialized knowledge, so employees are less likely to leave.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18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518758" y="552450"/>
            <a:ext cx="10099098" cy="1410783"/>
            <a:chOff x="0" y="0"/>
            <a:chExt cx="4363824" cy="6096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363824" cy="609600"/>
            </a:xfrm>
            <a:custGeom>
              <a:avLst/>
              <a:gdLst/>
              <a:ahLst/>
              <a:cxnLst/>
              <a:rect l="l" t="t" r="r" b="b"/>
              <a:pathLst>
                <a:path w="4363824" h="609600">
                  <a:moveTo>
                    <a:pt x="203200" y="0"/>
                  </a:moveTo>
                  <a:lnTo>
                    <a:pt x="4363824" y="0"/>
                  </a:lnTo>
                  <a:lnTo>
                    <a:pt x="4160624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gradFill rotWithShape="1">
              <a:gsLst>
                <a:gs pos="0">
                  <a:srgbClr val="980F5A">
                    <a:alpha val="100000"/>
                  </a:srgbClr>
                </a:gs>
                <a:gs pos="100000">
                  <a:srgbClr val="ED138A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101600" y="-47625"/>
              <a:ext cx="4160624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708471" y="329782"/>
            <a:ext cx="2055099" cy="1856120"/>
            <a:chOff x="0" y="0"/>
            <a:chExt cx="674950" cy="6096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74950" cy="609600"/>
            </a:xfrm>
            <a:custGeom>
              <a:avLst/>
              <a:gdLst/>
              <a:ahLst/>
              <a:cxnLst/>
              <a:rect l="l" t="t" r="r" b="b"/>
              <a:pathLst>
                <a:path w="674950" h="609600">
                  <a:moveTo>
                    <a:pt x="203200" y="0"/>
                  </a:moveTo>
                  <a:lnTo>
                    <a:pt x="674950" y="0"/>
                  </a:lnTo>
                  <a:lnTo>
                    <a:pt x="471750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gradFill rotWithShape="1">
              <a:gsLst>
                <a:gs pos="0">
                  <a:srgbClr val="980F5A">
                    <a:alpha val="100000"/>
                  </a:srgbClr>
                </a:gs>
                <a:gs pos="100000">
                  <a:srgbClr val="ED138A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101600" y="-47625"/>
              <a:ext cx="47175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3364775" y="3058561"/>
            <a:ext cx="10797570" cy="5531678"/>
          </a:xfrm>
          <a:custGeom>
            <a:avLst/>
            <a:gdLst/>
            <a:ahLst/>
            <a:cxnLst/>
            <a:rect l="l" t="t" r="r" b="b"/>
            <a:pathLst>
              <a:path w="10797570" h="5531678">
                <a:moveTo>
                  <a:pt x="0" y="0"/>
                </a:moveTo>
                <a:lnTo>
                  <a:pt x="10797570" y="0"/>
                </a:lnTo>
                <a:lnTo>
                  <a:pt x="10797570" y="5531678"/>
                </a:lnTo>
                <a:lnTo>
                  <a:pt x="0" y="553167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346628" y="786691"/>
            <a:ext cx="7797372" cy="573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19"/>
              </a:lnSpc>
            </a:pPr>
            <a:r>
              <a:rPr lang="en-US" sz="3299" b="1">
                <a:solidFill>
                  <a:srgbClr val="FFFFFF"/>
                </a:solidFill>
                <a:latin typeface="Barlow Ultra-Bold"/>
                <a:ea typeface="Barlow Ultra-Bold"/>
                <a:cs typeface="Barlow Ultra-Bold"/>
                <a:sym typeface="Barlow Ultra-Bold"/>
              </a:rPr>
              <a:t>ATTRITION BY SALARY CATEGORY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8848090"/>
            <a:ext cx="16370581" cy="772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78" lvl="1" indent="-237489" algn="l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The higher attrition rates among low-salary employees highlight the importance of competitive compensation for retention, especially at entry and junior levels.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609747" y="1981561"/>
            <a:ext cx="7815747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00"/>
              </a:lnSpc>
            </a:pPr>
            <a:r>
              <a:rPr lang="en-US" sz="4500" b="1">
                <a:solidFill>
                  <a:srgbClr val="DD1683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For Entry-Level and Junior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18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518758" y="552450"/>
            <a:ext cx="10099098" cy="1410783"/>
            <a:chOff x="0" y="0"/>
            <a:chExt cx="4363824" cy="6096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363824" cy="609600"/>
            </a:xfrm>
            <a:custGeom>
              <a:avLst/>
              <a:gdLst/>
              <a:ahLst/>
              <a:cxnLst/>
              <a:rect l="l" t="t" r="r" b="b"/>
              <a:pathLst>
                <a:path w="4363824" h="609600">
                  <a:moveTo>
                    <a:pt x="203200" y="0"/>
                  </a:moveTo>
                  <a:lnTo>
                    <a:pt x="4363824" y="0"/>
                  </a:lnTo>
                  <a:lnTo>
                    <a:pt x="4160624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gradFill rotWithShape="1">
              <a:gsLst>
                <a:gs pos="0">
                  <a:srgbClr val="980F5A">
                    <a:alpha val="100000"/>
                  </a:srgbClr>
                </a:gs>
                <a:gs pos="100000">
                  <a:srgbClr val="ED138A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101600" y="-47625"/>
              <a:ext cx="4160624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708471" y="329782"/>
            <a:ext cx="2055099" cy="1856120"/>
            <a:chOff x="0" y="0"/>
            <a:chExt cx="674950" cy="6096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74950" cy="609600"/>
            </a:xfrm>
            <a:custGeom>
              <a:avLst/>
              <a:gdLst/>
              <a:ahLst/>
              <a:cxnLst/>
              <a:rect l="l" t="t" r="r" b="b"/>
              <a:pathLst>
                <a:path w="674950" h="609600">
                  <a:moveTo>
                    <a:pt x="203200" y="0"/>
                  </a:moveTo>
                  <a:lnTo>
                    <a:pt x="674950" y="0"/>
                  </a:lnTo>
                  <a:lnTo>
                    <a:pt x="471750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gradFill rotWithShape="1">
              <a:gsLst>
                <a:gs pos="0">
                  <a:srgbClr val="980F5A">
                    <a:alpha val="100000"/>
                  </a:srgbClr>
                </a:gs>
                <a:gs pos="100000">
                  <a:srgbClr val="ED138A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101600" y="-47625"/>
              <a:ext cx="47175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3173880" y="2580618"/>
            <a:ext cx="12080221" cy="5511601"/>
          </a:xfrm>
          <a:custGeom>
            <a:avLst/>
            <a:gdLst/>
            <a:ahLst/>
            <a:cxnLst/>
            <a:rect l="l" t="t" r="r" b="b"/>
            <a:pathLst>
              <a:path w="12080221" h="5511601">
                <a:moveTo>
                  <a:pt x="0" y="0"/>
                </a:moveTo>
                <a:lnTo>
                  <a:pt x="12080221" y="0"/>
                </a:lnTo>
                <a:lnTo>
                  <a:pt x="12080221" y="5511601"/>
                </a:lnTo>
                <a:lnTo>
                  <a:pt x="0" y="55116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346628" y="786691"/>
            <a:ext cx="7797372" cy="573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19"/>
              </a:lnSpc>
            </a:pPr>
            <a:r>
              <a:rPr lang="en-US" sz="3299" b="1">
                <a:solidFill>
                  <a:srgbClr val="FFFFFF"/>
                </a:solidFill>
                <a:latin typeface="Barlow Ultra-Bold"/>
                <a:ea typeface="Barlow Ultra-Bold"/>
                <a:cs typeface="Barlow Ultra-Bold"/>
                <a:sym typeface="Barlow Ultra-Bold"/>
              </a:rPr>
              <a:t>THE INFLUENCE OF AGE ON ATTRITION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8848090"/>
            <a:ext cx="16370581" cy="1163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78" lvl="1" indent="-237489" algn="l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Younger employees (both young and youth) tend to have higher attrition, particularly in roles with lower salaries.</a:t>
            </a:r>
          </a:p>
          <a:p>
            <a:pPr marL="474978" lvl="1" indent="-237489" algn="l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Mature employees in certain departments like R&amp;D also exhibit higher attrition, possibly due to limited career progression.</a:t>
            </a:r>
          </a:p>
          <a:p>
            <a:pPr algn="l">
              <a:lnSpc>
                <a:spcPts val="3079"/>
              </a:lnSpc>
            </a:pPr>
            <a:endParaRPr lang="en-US" sz="2199">
              <a:solidFill>
                <a:srgbClr val="000000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18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217831" y="-720298"/>
            <a:ext cx="17852337" cy="3377283"/>
            <a:chOff x="0" y="0"/>
            <a:chExt cx="3222349" cy="6096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222349" cy="609600"/>
            </a:xfrm>
            <a:custGeom>
              <a:avLst/>
              <a:gdLst/>
              <a:ahLst/>
              <a:cxnLst/>
              <a:rect l="l" t="t" r="r" b="b"/>
              <a:pathLst>
                <a:path w="3222349" h="609600">
                  <a:moveTo>
                    <a:pt x="203200" y="609600"/>
                  </a:moveTo>
                  <a:lnTo>
                    <a:pt x="3019149" y="609600"/>
                  </a:lnTo>
                  <a:lnTo>
                    <a:pt x="3222349" y="0"/>
                  </a:lnTo>
                  <a:lnTo>
                    <a:pt x="0" y="0"/>
                  </a:lnTo>
                  <a:lnTo>
                    <a:pt x="203200" y="609600"/>
                  </a:lnTo>
                  <a:close/>
                </a:path>
              </a:pathLst>
            </a:custGeom>
            <a:gradFill rotWithShape="1">
              <a:gsLst>
                <a:gs pos="0">
                  <a:srgbClr val="ED138A">
                    <a:alpha val="100000"/>
                  </a:srgbClr>
                </a:gs>
                <a:gs pos="100000">
                  <a:srgbClr val="980F5A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127000" y="-47625"/>
              <a:ext cx="2968349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028700" y="4476991"/>
            <a:ext cx="5062466" cy="2550217"/>
          </a:xfrm>
          <a:custGeom>
            <a:avLst/>
            <a:gdLst/>
            <a:ahLst/>
            <a:cxnLst/>
            <a:rect l="l" t="t" r="r" b="b"/>
            <a:pathLst>
              <a:path w="5062466" h="2550217">
                <a:moveTo>
                  <a:pt x="0" y="0"/>
                </a:moveTo>
                <a:lnTo>
                  <a:pt x="5062466" y="0"/>
                </a:lnTo>
                <a:lnTo>
                  <a:pt x="5062466" y="2550217"/>
                </a:lnTo>
                <a:lnTo>
                  <a:pt x="0" y="255021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6612767" y="4476991"/>
            <a:ext cx="5062466" cy="2550217"/>
          </a:xfrm>
          <a:custGeom>
            <a:avLst/>
            <a:gdLst/>
            <a:ahLst/>
            <a:cxnLst/>
            <a:rect l="l" t="t" r="r" b="b"/>
            <a:pathLst>
              <a:path w="5062466" h="2550217">
                <a:moveTo>
                  <a:pt x="0" y="0"/>
                </a:moveTo>
                <a:lnTo>
                  <a:pt x="5062466" y="0"/>
                </a:lnTo>
                <a:lnTo>
                  <a:pt x="5062466" y="2550217"/>
                </a:lnTo>
                <a:lnTo>
                  <a:pt x="0" y="255021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2196834" y="4476991"/>
            <a:ext cx="5062466" cy="2550217"/>
          </a:xfrm>
          <a:custGeom>
            <a:avLst/>
            <a:gdLst/>
            <a:ahLst/>
            <a:cxnLst/>
            <a:rect l="l" t="t" r="r" b="b"/>
            <a:pathLst>
              <a:path w="5062466" h="2550217">
                <a:moveTo>
                  <a:pt x="0" y="0"/>
                </a:moveTo>
                <a:lnTo>
                  <a:pt x="5062466" y="0"/>
                </a:lnTo>
                <a:lnTo>
                  <a:pt x="5062466" y="2550217"/>
                </a:lnTo>
                <a:lnTo>
                  <a:pt x="0" y="255021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-376287" y="9258300"/>
            <a:ext cx="18749223" cy="1431385"/>
            <a:chOff x="0" y="0"/>
            <a:chExt cx="4938067" cy="37699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938067" cy="376990"/>
            </a:xfrm>
            <a:custGeom>
              <a:avLst/>
              <a:gdLst/>
              <a:ahLst/>
              <a:cxnLst/>
              <a:rect l="l" t="t" r="r" b="b"/>
              <a:pathLst>
                <a:path w="4938067" h="376990">
                  <a:moveTo>
                    <a:pt x="0" y="0"/>
                  </a:moveTo>
                  <a:lnTo>
                    <a:pt x="4938067" y="0"/>
                  </a:lnTo>
                  <a:lnTo>
                    <a:pt x="4938067" y="376990"/>
                  </a:lnTo>
                  <a:lnTo>
                    <a:pt x="0" y="376990"/>
                  </a:lnTo>
                  <a:close/>
                </a:path>
              </a:pathLst>
            </a:custGeom>
            <a:solidFill>
              <a:srgbClr val="AA1064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4938067" cy="4246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546119" y="1026002"/>
            <a:ext cx="15195761" cy="12198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36"/>
              </a:lnSpc>
            </a:pPr>
            <a:r>
              <a:rPr lang="en-US" sz="7097" b="1">
                <a:solidFill>
                  <a:srgbClr val="FFFFFF"/>
                </a:solidFill>
                <a:latin typeface="Barlow Ultra-Bold"/>
                <a:ea typeface="Barlow Ultra-Bold"/>
                <a:cs typeface="Barlow Ultra-Bold"/>
                <a:sym typeface="Barlow Ultra-Bold"/>
              </a:rPr>
              <a:t>KEY TAKEAWAYS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92152" y="5286805"/>
            <a:ext cx="3839490" cy="9210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23"/>
              </a:lnSpc>
            </a:pPr>
            <a:r>
              <a:rPr lang="en-US" sz="3002" b="1">
                <a:solidFill>
                  <a:srgbClr val="FFFFFF"/>
                </a:solidFill>
                <a:latin typeface="Barlow Bold"/>
                <a:ea typeface="Barlow Bold"/>
                <a:cs typeface="Barlow Bold"/>
                <a:sym typeface="Barlow Bold"/>
              </a:rPr>
              <a:t>In </a:t>
            </a:r>
          </a:p>
          <a:p>
            <a:pPr algn="ctr">
              <a:lnSpc>
                <a:spcPts val="3723"/>
              </a:lnSpc>
            </a:pPr>
            <a:r>
              <a:rPr lang="en-US" sz="3002" b="1">
                <a:solidFill>
                  <a:srgbClr val="FFFFFF"/>
                </a:solidFill>
                <a:latin typeface="Barlow Bold"/>
                <a:ea typeface="Barlow Bold"/>
                <a:cs typeface="Barlow Bold"/>
                <a:sym typeface="Barlow Bold"/>
              </a:rPr>
              <a:t>Lower-Salary Roles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168629" y="5286805"/>
            <a:ext cx="3659390" cy="9210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23"/>
              </a:lnSpc>
            </a:pPr>
            <a:r>
              <a:rPr lang="en-US" sz="3002" b="1">
                <a:solidFill>
                  <a:srgbClr val="FFFFFF"/>
                </a:solidFill>
                <a:latin typeface="Barlow Bold"/>
                <a:ea typeface="Barlow Bold"/>
                <a:cs typeface="Barlow Bold"/>
                <a:sym typeface="Barlow Bold"/>
              </a:rPr>
              <a:t>In </a:t>
            </a:r>
          </a:p>
          <a:p>
            <a:pPr algn="ctr">
              <a:lnSpc>
                <a:spcPts val="3723"/>
              </a:lnSpc>
            </a:pPr>
            <a:r>
              <a:rPr lang="en-US" sz="3002" b="1">
                <a:solidFill>
                  <a:srgbClr val="FFFFFF"/>
                </a:solidFill>
                <a:latin typeface="Barlow Bold"/>
                <a:ea typeface="Barlow Bold"/>
                <a:cs typeface="Barlow Bold"/>
                <a:sym typeface="Barlow Bold"/>
              </a:rPr>
              <a:t>Younger Employees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751558" y="5055107"/>
            <a:ext cx="3659390" cy="13944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23"/>
              </a:lnSpc>
            </a:pPr>
            <a:r>
              <a:rPr lang="en-US" sz="3002" b="1">
                <a:solidFill>
                  <a:srgbClr val="FFFFFF"/>
                </a:solidFill>
                <a:latin typeface="Barlow Bold"/>
                <a:ea typeface="Barlow Bold"/>
                <a:cs typeface="Barlow Bold"/>
                <a:sym typeface="Barlow Bold"/>
              </a:rPr>
              <a:t>Due to career progression and fewer advancement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836092" y="3113761"/>
            <a:ext cx="4324463" cy="7553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579"/>
              </a:lnSpc>
              <a:spcBef>
                <a:spcPct val="0"/>
              </a:spcBef>
            </a:pPr>
            <a:r>
              <a:rPr lang="en-US" sz="4699" b="1" dirty="0">
                <a:solidFill>
                  <a:srgbClr val="750550"/>
                </a:solidFill>
                <a:latin typeface="Barlow Bold"/>
                <a:ea typeface="Barlow Bold"/>
                <a:cs typeface="Barlow Bold"/>
                <a:sym typeface="Barlow Bold"/>
              </a:rPr>
              <a:t>High Attrition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18222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9295020" y="1260993"/>
            <a:ext cx="7813260" cy="873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7000"/>
              </a:lnSpc>
            </a:pPr>
            <a:r>
              <a:rPr lang="en-US" sz="5000" b="1">
                <a:solidFill>
                  <a:srgbClr val="750550"/>
                </a:solidFill>
                <a:latin typeface="Barlow Ultra-Bold"/>
                <a:ea typeface="Barlow Ultra-Bold"/>
                <a:cs typeface="Barlow Ultra-Bold"/>
                <a:sym typeface="Barlow Ultra-Bold"/>
              </a:rPr>
              <a:t>SUGGESTED SOLUTIONS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-4297478" y="2129964"/>
            <a:ext cx="14735844" cy="9203168"/>
            <a:chOff x="0" y="0"/>
            <a:chExt cx="976074" cy="609600"/>
          </a:xfrm>
        </p:grpSpPr>
        <p:sp>
          <p:nvSpPr>
            <p:cNvPr id="5" name="Freeform 5"/>
            <p:cNvSpPr/>
            <p:nvPr/>
          </p:nvSpPr>
          <p:spPr>
            <a:xfrm>
              <a:off x="5106" y="0"/>
              <a:ext cx="965862" cy="609600"/>
            </a:xfrm>
            <a:custGeom>
              <a:avLst/>
              <a:gdLst/>
              <a:ahLst/>
              <a:cxnLst/>
              <a:rect l="l" t="t" r="r" b="b"/>
              <a:pathLst>
                <a:path w="965862" h="609600">
                  <a:moveTo>
                    <a:pt x="746753" y="0"/>
                  </a:moveTo>
                  <a:lnTo>
                    <a:pt x="15909" y="0"/>
                  </a:lnTo>
                  <a:cubicBezTo>
                    <a:pt x="11040" y="0"/>
                    <a:pt x="6468" y="2341"/>
                    <a:pt x="3621" y="6290"/>
                  </a:cubicBezTo>
                  <a:cubicBezTo>
                    <a:pt x="775" y="10240"/>
                    <a:pt x="0" y="15318"/>
                    <a:pt x="1540" y="19937"/>
                  </a:cubicBezTo>
                  <a:lnTo>
                    <a:pt x="191448" y="589663"/>
                  </a:lnTo>
                  <a:cubicBezTo>
                    <a:pt x="195417" y="601569"/>
                    <a:pt x="206559" y="609600"/>
                    <a:pt x="219109" y="609600"/>
                  </a:cubicBezTo>
                  <a:lnTo>
                    <a:pt x="949952" y="609600"/>
                  </a:lnTo>
                  <a:cubicBezTo>
                    <a:pt x="954821" y="609600"/>
                    <a:pt x="959393" y="607259"/>
                    <a:pt x="962240" y="603310"/>
                  </a:cubicBezTo>
                  <a:cubicBezTo>
                    <a:pt x="965087" y="599360"/>
                    <a:pt x="965862" y="594282"/>
                    <a:pt x="964322" y="589663"/>
                  </a:cubicBezTo>
                  <a:lnTo>
                    <a:pt x="774413" y="19937"/>
                  </a:lnTo>
                  <a:cubicBezTo>
                    <a:pt x="770445" y="8031"/>
                    <a:pt x="759303" y="0"/>
                    <a:pt x="746753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ED138A">
                    <a:alpha val="100000"/>
                  </a:srgbClr>
                </a:gs>
                <a:gs pos="100000">
                  <a:srgbClr val="980F5A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6" name="TextBox 6"/>
            <p:cNvSpPr txBox="1"/>
            <p:nvPr/>
          </p:nvSpPr>
          <p:spPr>
            <a:xfrm>
              <a:off x="101600" y="-47625"/>
              <a:ext cx="772874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-5068167" y="1028700"/>
            <a:ext cx="14057439" cy="8779475"/>
            <a:chOff x="0" y="0"/>
            <a:chExt cx="976074" cy="609600"/>
          </a:xfrm>
        </p:grpSpPr>
        <p:sp>
          <p:nvSpPr>
            <p:cNvPr id="8" name="Freeform 8"/>
            <p:cNvSpPr/>
            <p:nvPr/>
          </p:nvSpPr>
          <p:spPr>
            <a:xfrm>
              <a:off x="5352" y="0"/>
              <a:ext cx="965369" cy="609600"/>
            </a:xfrm>
            <a:custGeom>
              <a:avLst/>
              <a:gdLst/>
              <a:ahLst/>
              <a:cxnLst/>
              <a:rect l="l" t="t" r="r" b="b"/>
              <a:pathLst>
                <a:path w="965369" h="609600">
                  <a:moveTo>
                    <a:pt x="745492" y="0"/>
                  </a:moveTo>
                  <a:lnTo>
                    <a:pt x="16677" y="0"/>
                  </a:lnTo>
                  <a:cubicBezTo>
                    <a:pt x="11574" y="0"/>
                    <a:pt x="6781" y="2453"/>
                    <a:pt x="3797" y="6594"/>
                  </a:cubicBezTo>
                  <a:cubicBezTo>
                    <a:pt x="812" y="10734"/>
                    <a:pt x="0" y="16057"/>
                    <a:pt x="1614" y="20899"/>
                  </a:cubicBezTo>
                  <a:lnTo>
                    <a:pt x="190882" y="588701"/>
                  </a:lnTo>
                  <a:cubicBezTo>
                    <a:pt x="195042" y="601182"/>
                    <a:pt x="206722" y="609600"/>
                    <a:pt x="219877" y="609600"/>
                  </a:cubicBezTo>
                  <a:lnTo>
                    <a:pt x="948692" y="609600"/>
                  </a:lnTo>
                  <a:cubicBezTo>
                    <a:pt x="953796" y="609600"/>
                    <a:pt x="958589" y="607147"/>
                    <a:pt x="961573" y="603006"/>
                  </a:cubicBezTo>
                  <a:cubicBezTo>
                    <a:pt x="964557" y="598866"/>
                    <a:pt x="965369" y="593543"/>
                    <a:pt x="963755" y="588701"/>
                  </a:cubicBezTo>
                  <a:lnTo>
                    <a:pt x="774488" y="20899"/>
                  </a:lnTo>
                  <a:cubicBezTo>
                    <a:pt x="770328" y="8418"/>
                    <a:pt x="758648" y="0"/>
                    <a:pt x="745492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C80067">
                    <a:alpha val="100000"/>
                  </a:srgbClr>
                </a:gs>
                <a:gs pos="100000">
                  <a:srgbClr val="4C0027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9" name="TextBox 9"/>
            <p:cNvSpPr txBox="1"/>
            <p:nvPr/>
          </p:nvSpPr>
          <p:spPr>
            <a:xfrm>
              <a:off x="101600" y="-47625"/>
              <a:ext cx="772874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-4519919" y="1375293"/>
            <a:ext cx="13206437" cy="8182984"/>
            <a:chOff x="0" y="0"/>
            <a:chExt cx="983827" cy="609600"/>
          </a:xfrm>
        </p:grpSpPr>
        <p:sp>
          <p:nvSpPr>
            <p:cNvPr id="11" name="Freeform 11"/>
            <p:cNvSpPr/>
            <p:nvPr/>
          </p:nvSpPr>
          <p:spPr>
            <a:xfrm>
              <a:off x="5697" y="0"/>
              <a:ext cx="972433" cy="609600"/>
            </a:xfrm>
            <a:custGeom>
              <a:avLst/>
              <a:gdLst/>
              <a:ahLst/>
              <a:cxnLst/>
              <a:rect l="l" t="t" r="r" b="b"/>
              <a:pathLst>
                <a:path w="972433" h="609600">
                  <a:moveTo>
                    <a:pt x="751482" y="0"/>
                  </a:moveTo>
                  <a:lnTo>
                    <a:pt x="17752" y="0"/>
                  </a:lnTo>
                  <a:cubicBezTo>
                    <a:pt x="12319" y="0"/>
                    <a:pt x="7218" y="2612"/>
                    <a:pt x="4041" y="7019"/>
                  </a:cubicBezTo>
                  <a:cubicBezTo>
                    <a:pt x="865" y="11426"/>
                    <a:pt x="0" y="17092"/>
                    <a:pt x="1718" y="22246"/>
                  </a:cubicBezTo>
                  <a:lnTo>
                    <a:pt x="190088" y="587354"/>
                  </a:lnTo>
                  <a:cubicBezTo>
                    <a:pt x="194516" y="600639"/>
                    <a:pt x="206948" y="609600"/>
                    <a:pt x="220952" y="609600"/>
                  </a:cubicBezTo>
                  <a:lnTo>
                    <a:pt x="954682" y="609600"/>
                  </a:lnTo>
                  <a:cubicBezTo>
                    <a:pt x="960114" y="609600"/>
                    <a:pt x="965216" y="606988"/>
                    <a:pt x="968392" y="602581"/>
                  </a:cubicBezTo>
                  <a:cubicBezTo>
                    <a:pt x="971569" y="598174"/>
                    <a:pt x="972433" y="592508"/>
                    <a:pt x="970715" y="587354"/>
                  </a:cubicBezTo>
                  <a:lnTo>
                    <a:pt x="782346" y="22246"/>
                  </a:lnTo>
                  <a:cubicBezTo>
                    <a:pt x="777917" y="8961"/>
                    <a:pt x="765485" y="0"/>
                    <a:pt x="751482" y="0"/>
                  </a:cubicBezTo>
                  <a:close/>
                </a:path>
              </a:pathLst>
            </a:custGeom>
            <a:blipFill>
              <a:blip r:embed="rId3"/>
              <a:stretch>
                <a:fillRect l="141" t="-5179" r="141" b="-5179"/>
              </a:stretch>
            </a:blipFill>
          </p:spPr>
        </p:sp>
      </p:grpSp>
      <p:sp>
        <p:nvSpPr>
          <p:cNvPr id="12" name="TextBox 12"/>
          <p:cNvSpPr txBox="1"/>
          <p:nvPr/>
        </p:nvSpPr>
        <p:spPr>
          <a:xfrm>
            <a:off x="9688119" y="2498732"/>
            <a:ext cx="8179885" cy="68825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9676" lvl="1" indent="-229838" algn="just">
              <a:lnSpc>
                <a:spcPts val="4236"/>
              </a:lnSpc>
              <a:buFont typeface="Arial"/>
              <a:buChar char="•"/>
            </a:pPr>
            <a:r>
              <a:rPr lang="en-US" sz="2129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Enhance compensation for low-salary roles, especially for younger employees.</a:t>
            </a:r>
          </a:p>
          <a:p>
            <a:pPr marL="459676" lvl="1" indent="-229838" algn="just">
              <a:lnSpc>
                <a:spcPts val="4236"/>
              </a:lnSpc>
              <a:buFont typeface="Arial"/>
              <a:buChar char="•"/>
            </a:pPr>
            <a:r>
              <a:rPr lang="en-US" sz="2129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Create clear career progression paths and upskilling programs.</a:t>
            </a:r>
          </a:p>
          <a:p>
            <a:pPr marL="459676" lvl="1" indent="-229838" algn="just">
              <a:lnSpc>
                <a:spcPts val="4236"/>
              </a:lnSpc>
              <a:buFont typeface="Arial"/>
              <a:buChar char="•"/>
            </a:pPr>
            <a:r>
              <a:rPr lang="en-US" sz="2129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Implement mentorship and development plans for entry-level employees.</a:t>
            </a:r>
          </a:p>
          <a:p>
            <a:pPr marL="459676" lvl="1" indent="-229838" algn="just">
              <a:lnSpc>
                <a:spcPts val="4236"/>
              </a:lnSpc>
              <a:buFont typeface="Arial"/>
              <a:buChar char="•"/>
            </a:pPr>
            <a:r>
              <a:rPr lang="en-US" sz="2129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Boost employee engagement through recognition and team-building.</a:t>
            </a:r>
          </a:p>
          <a:p>
            <a:pPr marL="459676" lvl="1" indent="-229838" algn="just">
              <a:lnSpc>
                <a:spcPts val="4236"/>
              </a:lnSpc>
              <a:buFont typeface="Arial"/>
              <a:buChar char="•"/>
            </a:pPr>
            <a:r>
              <a:rPr lang="en-US" sz="2129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Provide leadership development and retention bonuses for experienced employees.</a:t>
            </a:r>
          </a:p>
          <a:p>
            <a:pPr marL="459676" lvl="1" indent="-229838" algn="just">
              <a:lnSpc>
                <a:spcPts val="4236"/>
              </a:lnSpc>
              <a:buFont typeface="Arial"/>
              <a:buChar char="•"/>
            </a:pPr>
            <a:r>
              <a:rPr lang="en-US" sz="2129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Ensure growth opportunities and cross-functional collaboration in specialized roles like R&amp;D.</a:t>
            </a:r>
          </a:p>
          <a:p>
            <a:pPr marL="459676" lvl="1" indent="-229838" algn="just">
              <a:lnSpc>
                <a:spcPts val="4236"/>
              </a:lnSpc>
              <a:buFont typeface="Arial"/>
              <a:buChar char="•"/>
            </a:pPr>
            <a:r>
              <a:rPr lang="en-US" sz="2129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Develop age-specific retention strategies focusing on career development and competitive compensation.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18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8067921" y="3960559"/>
            <a:ext cx="7416874" cy="6948393"/>
            <a:chOff x="0" y="0"/>
            <a:chExt cx="701677" cy="657356"/>
          </a:xfrm>
        </p:grpSpPr>
        <p:sp>
          <p:nvSpPr>
            <p:cNvPr id="4" name="Freeform 4"/>
            <p:cNvSpPr/>
            <p:nvPr/>
          </p:nvSpPr>
          <p:spPr>
            <a:xfrm>
              <a:off x="13189" y="21287"/>
              <a:ext cx="675299" cy="636069"/>
            </a:xfrm>
            <a:custGeom>
              <a:avLst/>
              <a:gdLst/>
              <a:ahLst/>
              <a:cxnLst/>
              <a:rect l="l" t="t" r="r" b="b"/>
              <a:pathLst>
                <a:path w="675299" h="636069">
                  <a:moveTo>
                    <a:pt x="354360" y="10023"/>
                  </a:moveTo>
                  <a:lnTo>
                    <a:pt x="671778" y="604760"/>
                  </a:lnTo>
                  <a:cubicBezTo>
                    <a:pt x="675299" y="611357"/>
                    <a:pt x="675100" y="619319"/>
                    <a:pt x="671253" y="625732"/>
                  </a:cubicBezTo>
                  <a:cubicBezTo>
                    <a:pt x="667407" y="632145"/>
                    <a:pt x="660477" y="636069"/>
                    <a:pt x="652998" y="636069"/>
                  </a:cubicBezTo>
                  <a:lnTo>
                    <a:pt x="22301" y="636069"/>
                  </a:lnTo>
                  <a:cubicBezTo>
                    <a:pt x="14823" y="636069"/>
                    <a:pt x="7893" y="632145"/>
                    <a:pt x="4046" y="625732"/>
                  </a:cubicBezTo>
                  <a:cubicBezTo>
                    <a:pt x="199" y="619319"/>
                    <a:pt x="0" y="611357"/>
                    <a:pt x="3521" y="604760"/>
                  </a:cubicBezTo>
                  <a:lnTo>
                    <a:pt x="320939" y="10023"/>
                  </a:lnTo>
                  <a:cubicBezTo>
                    <a:pt x="324232" y="3853"/>
                    <a:pt x="330656" y="0"/>
                    <a:pt x="337650" y="0"/>
                  </a:cubicBezTo>
                  <a:cubicBezTo>
                    <a:pt x="344643" y="0"/>
                    <a:pt x="351067" y="3853"/>
                    <a:pt x="354360" y="10023"/>
                  </a:cubicBezTo>
                  <a:close/>
                </a:path>
              </a:pathLst>
            </a:custGeom>
            <a:gradFill rotWithShape="1">
              <a:gsLst>
                <a:gs pos="0">
                  <a:srgbClr val="C80067">
                    <a:alpha val="100000"/>
                  </a:srgbClr>
                </a:gs>
                <a:gs pos="100000">
                  <a:srgbClr val="4C0027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109637" y="257576"/>
              <a:ext cx="482403" cy="3528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 rot="-10800000">
            <a:off x="9407758" y="-827444"/>
            <a:ext cx="7416874" cy="7100164"/>
            <a:chOff x="0" y="0"/>
            <a:chExt cx="701677" cy="671715"/>
          </a:xfrm>
        </p:grpSpPr>
        <p:sp>
          <p:nvSpPr>
            <p:cNvPr id="7" name="Freeform 7"/>
            <p:cNvSpPr/>
            <p:nvPr/>
          </p:nvSpPr>
          <p:spPr>
            <a:xfrm>
              <a:off x="12949" y="21503"/>
              <a:ext cx="675779" cy="650212"/>
            </a:xfrm>
            <a:custGeom>
              <a:avLst/>
              <a:gdLst/>
              <a:ahLst/>
              <a:cxnLst/>
              <a:rect l="l" t="t" r="r" b="b"/>
              <a:pathLst>
                <a:path w="675779" h="650212">
                  <a:moveTo>
                    <a:pt x="354320" y="9955"/>
                  </a:moveTo>
                  <a:lnTo>
                    <a:pt x="672298" y="618754"/>
                  </a:lnTo>
                  <a:cubicBezTo>
                    <a:pt x="675779" y="625420"/>
                    <a:pt x="675526" y="633420"/>
                    <a:pt x="671629" y="639851"/>
                  </a:cubicBezTo>
                  <a:cubicBezTo>
                    <a:pt x="667732" y="646283"/>
                    <a:pt x="660758" y="650212"/>
                    <a:pt x="653238" y="650212"/>
                  </a:cubicBezTo>
                  <a:lnTo>
                    <a:pt x="22541" y="650212"/>
                  </a:lnTo>
                  <a:cubicBezTo>
                    <a:pt x="15021" y="650212"/>
                    <a:pt x="8047" y="646283"/>
                    <a:pt x="4150" y="639851"/>
                  </a:cubicBezTo>
                  <a:cubicBezTo>
                    <a:pt x="254" y="633420"/>
                    <a:pt x="0" y="625420"/>
                    <a:pt x="3481" y="618754"/>
                  </a:cubicBezTo>
                  <a:lnTo>
                    <a:pt x="321459" y="9955"/>
                  </a:lnTo>
                  <a:cubicBezTo>
                    <a:pt x="324655" y="3836"/>
                    <a:pt x="330986" y="0"/>
                    <a:pt x="337890" y="0"/>
                  </a:cubicBezTo>
                  <a:cubicBezTo>
                    <a:pt x="344793" y="0"/>
                    <a:pt x="351124" y="3836"/>
                    <a:pt x="354320" y="9955"/>
                  </a:cubicBezTo>
                  <a:close/>
                </a:path>
              </a:pathLst>
            </a:custGeom>
            <a:gradFill rotWithShape="1">
              <a:gsLst>
                <a:gs pos="0">
                  <a:srgbClr val="ED138A">
                    <a:alpha val="100000"/>
                  </a:srgbClr>
                </a:gs>
                <a:gs pos="100000">
                  <a:srgbClr val="980F5A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109637" y="264243"/>
              <a:ext cx="482403" cy="3594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3201920" y="-1842720"/>
            <a:ext cx="9102981" cy="16401009"/>
            <a:chOff x="0" y="0"/>
            <a:chExt cx="458403" cy="825912"/>
          </a:xfrm>
        </p:grpSpPr>
        <p:sp>
          <p:nvSpPr>
            <p:cNvPr id="10" name="Freeform 10"/>
            <p:cNvSpPr/>
            <p:nvPr/>
          </p:nvSpPr>
          <p:spPr>
            <a:xfrm>
              <a:off x="5305" y="17022"/>
              <a:ext cx="447793" cy="791868"/>
            </a:xfrm>
            <a:custGeom>
              <a:avLst/>
              <a:gdLst/>
              <a:ahLst/>
              <a:cxnLst/>
              <a:rect l="l" t="t" r="r" b="b"/>
              <a:pathLst>
                <a:path w="447793" h="791868">
                  <a:moveTo>
                    <a:pt x="237929" y="8261"/>
                  </a:moveTo>
                  <a:lnTo>
                    <a:pt x="439065" y="370651"/>
                  </a:lnTo>
                  <a:cubicBezTo>
                    <a:pt x="447793" y="386377"/>
                    <a:pt x="447793" y="405492"/>
                    <a:pt x="439065" y="421217"/>
                  </a:cubicBezTo>
                  <a:lnTo>
                    <a:pt x="237929" y="783607"/>
                  </a:lnTo>
                  <a:cubicBezTo>
                    <a:pt x="235099" y="788706"/>
                    <a:pt x="229727" y="791868"/>
                    <a:pt x="223896" y="791868"/>
                  </a:cubicBezTo>
                  <a:cubicBezTo>
                    <a:pt x="218065" y="791868"/>
                    <a:pt x="212693" y="788706"/>
                    <a:pt x="209864" y="783607"/>
                  </a:cubicBezTo>
                  <a:lnTo>
                    <a:pt x="8728" y="421217"/>
                  </a:lnTo>
                  <a:cubicBezTo>
                    <a:pt x="0" y="405492"/>
                    <a:pt x="0" y="386377"/>
                    <a:pt x="8728" y="370651"/>
                  </a:cubicBezTo>
                  <a:lnTo>
                    <a:pt x="209864" y="8261"/>
                  </a:lnTo>
                  <a:cubicBezTo>
                    <a:pt x="212693" y="3163"/>
                    <a:pt x="218065" y="0"/>
                    <a:pt x="223896" y="0"/>
                  </a:cubicBezTo>
                  <a:cubicBezTo>
                    <a:pt x="229727" y="0"/>
                    <a:pt x="235099" y="3163"/>
                    <a:pt x="237929" y="8261"/>
                  </a:cubicBezTo>
                  <a:close/>
                </a:path>
              </a:pathLst>
            </a:custGeom>
            <a:gradFill rotWithShape="1">
              <a:gsLst>
                <a:gs pos="0">
                  <a:srgbClr val="C80067">
                    <a:alpha val="100000"/>
                  </a:srgbClr>
                </a:gs>
                <a:gs pos="100000">
                  <a:srgbClr val="4C0027">
                    <a:alpha val="100000"/>
                  </a:srgbClr>
                </a:gs>
              </a:gsLst>
              <a:lin ang="5400000"/>
            </a:gradFill>
            <a:ln w="12700">
              <a:solidFill>
                <a:srgbClr val="000000"/>
              </a:solidFill>
            </a:ln>
          </p:spPr>
        </p:sp>
      </p:grpSp>
      <p:grpSp>
        <p:nvGrpSpPr>
          <p:cNvPr id="11" name="Group 11"/>
          <p:cNvGrpSpPr/>
          <p:nvPr/>
        </p:nvGrpSpPr>
        <p:grpSpPr>
          <a:xfrm>
            <a:off x="-280549" y="3981892"/>
            <a:ext cx="10653532" cy="1755506"/>
            <a:chOff x="0" y="0"/>
            <a:chExt cx="2641538" cy="43527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641538" cy="435277"/>
            </a:xfrm>
            <a:custGeom>
              <a:avLst/>
              <a:gdLst/>
              <a:ahLst/>
              <a:cxnLst/>
              <a:rect l="l" t="t" r="r" b="b"/>
              <a:pathLst>
                <a:path w="2641538" h="435277">
                  <a:moveTo>
                    <a:pt x="0" y="0"/>
                  </a:moveTo>
                  <a:lnTo>
                    <a:pt x="2641538" y="0"/>
                  </a:lnTo>
                  <a:lnTo>
                    <a:pt x="2641538" y="435277"/>
                  </a:lnTo>
                  <a:lnTo>
                    <a:pt x="0" y="435277"/>
                  </a:lnTo>
                  <a:close/>
                </a:path>
              </a:pathLst>
            </a:custGeom>
            <a:gradFill rotWithShape="1">
              <a:gsLst>
                <a:gs pos="0">
                  <a:srgbClr val="A1135C">
                    <a:alpha val="100000"/>
                  </a:srgbClr>
                </a:gs>
                <a:gs pos="100000">
                  <a:srgbClr val="A1135C">
                    <a:alpha val="0"/>
                  </a:srgbClr>
                </a:gs>
              </a:gsLst>
              <a:lin ang="0"/>
            </a:gradFill>
          </p:spPr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2641538" cy="4829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033813" y="1488353"/>
            <a:ext cx="8809326" cy="24935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572"/>
              </a:lnSpc>
            </a:pPr>
            <a:r>
              <a:rPr lang="en-US" sz="16728" b="1">
                <a:solidFill>
                  <a:srgbClr val="AA1064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THANK YOU</a:t>
            </a:r>
          </a:p>
        </p:txBody>
      </p:sp>
      <p:grpSp>
        <p:nvGrpSpPr>
          <p:cNvPr id="15" name="Group 15"/>
          <p:cNvGrpSpPr/>
          <p:nvPr/>
        </p:nvGrpSpPr>
        <p:grpSpPr>
          <a:xfrm rot="-10800000">
            <a:off x="9144000" y="-323765"/>
            <a:ext cx="4663445" cy="4464309"/>
            <a:chOff x="0" y="0"/>
            <a:chExt cx="701677" cy="671715"/>
          </a:xfrm>
        </p:grpSpPr>
        <p:sp>
          <p:nvSpPr>
            <p:cNvPr id="16" name="Freeform 16"/>
            <p:cNvSpPr/>
            <p:nvPr/>
          </p:nvSpPr>
          <p:spPr>
            <a:xfrm>
              <a:off x="20594" y="34199"/>
              <a:ext cx="660488" cy="637516"/>
            </a:xfrm>
            <a:custGeom>
              <a:avLst/>
              <a:gdLst/>
              <a:ahLst/>
              <a:cxnLst/>
              <a:rect l="l" t="t" r="r" b="b"/>
              <a:pathLst>
                <a:path w="660488" h="637516">
                  <a:moveTo>
                    <a:pt x="356376" y="15832"/>
                  </a:moveTo>
                  <a:lnTo>
                    <a:pt x="654952" y="587485"/>
                  </a:lnTo>
                  <a:cubicBezTo>
                    <a:pt x="660489" y="598086"/>
                    <a:pt x="660085" y="610809"/>
                    <a:pt x="653888" y="621038"/>
                  </a:cubicBezTo>
                  <a:cubicBezTo>
                    <a:pt x="647690" y="631268"/>
                    <a:pt x="636599" y="637516"/>
                    <a:pt x="624639" y="637516"/>
                  </a:cubicBezTo>
                  <a:lnTo>
                    <a:pt x="35850" y="637516"/>
                  </a:lnTo>
                  <a:cubicBezTo>
                    <a:pt x="23890" y="637516"/>
                    <a:pt x="12799" y="631268"/>
                    <a:pt x="6601" y="621038"/>
                  </a:cubicBezTo>
                  <a:cubicBezTo>
                    <a:pt x="404" y="610809"/>
                    <a:pt x="0" y="598086"/>
                    <a:pt x="5537" y="587485"/>
                  </a:cubicBezTo>
                  <a:lnTo>
                    <a:pt x="304113" y="15832"/>
                  </a:lnTo>
                  <a:cubicBezTo>
                    <a:pt x="309196" y="6101"/>
                    <a:pt x="319266" y="0"/>
                    <a:pt x="330245" y="0"/>
                  </a:cubicBezTo>
                  <a:cubicBezTo>
                    <a:pt x="341224" y="0"/>
                    <a:pt x="351293" y="6101"/>
                    <a:pt x="356376" y="15832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26000"/>
                  </a:srgbClr>
                </a:gs>
              </a:gsLst>
              <a:lin ang="5400000"/>
            </a:gradFill>
          </p:spPr>
        </p:sp>
        <p:sp>
          <p:nvSpPr>
            <p:cNvPr id="17" name="TextBox 17"/>
            <p:cNvSpPr txBox="1"/>
            <p:nvPr/>
          </p:nvSpPr>
          <p:spPr>
            <a:xfrm>
              <a:off x="109637" y="264243"/>
              <a:ext cx="482403" cy="3594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1852975" y="5574594"/>
            <a:ext cx="4971657" cy="4759361"/>
            <a:chOff x="0" y="0"/>
            <a:chExt cx="701677" cy="671715"/>
          </a:xfrm>
        </p:grpSpPr>
        <p:sp>
          <p:nvSpPr>
            <p:cNvPr id="19" name="Freeform 19"/>
            <p:cNvSpPr/>
            <p:nvPr/>
          </p:nvSpPr>
          <p:spPr>
            <a:xfrm>
              <a:off x="19318" y="32079"/>
              <a:ext cx="663042" cy="639636"/>
            </a:xfrm>
            <a:custGeom>
              <a:avLst/>
              <a:gdLst/>
              <a:ahLst/>
              <a:cxnLst/>
              <a:rect l="l" t="t" r="r" b="b"/>
              <a:pathLst>
                <a:path w="663042" h="639636">
                  <a:moveTo>
                    <a:pt x="356032" y="14851"/>
                  </a:moveTo>
                  <a:lnTo>
                    <a:pt x="657848" y="592706"/>
                  </a:lnTo>
                  <a:cubicBezTo>
                    <a:pt x="663042" y="602650"/>
                    <a:pt x="662663" y="614585"/>
                    <a:pt x="656850" y="624180"/>
                  </a:cubicBezTo>
                  <a:cubicBezTo>
                    <a:pt x="651036" y="633775"/>
                    <a:pt x="640633" y="639636"/>
                    <a:pt x="629414" y="639636"/>
                  </a:cubicBezTo>
                  <a:lnTo>
                    <a:pt x="33627" y="639636"/>
                  </a:lnTo>
                  <a:cubicBezTo>
                    <a:pt x="22409" y="639636"/>
                    <a:pt x="12005" y="633775"/>
                    <a:pt x="6192" y="624180"/>
                  </a:cubicBezTo>
                  <a:cubicBezTo>
                    <a:pt x="378" y="614585"/>
                    <a:pt x="0" y="602650"/>
                    <a:pt x="5193" y="592706"/>
                  </a:cubicBezTo>
                  <a:lnTo>
                    <a:pt x="307009" y="14851"/>
                  </a:lnTo>
                  <a:cubicBezTo>
                    <a:pt x="311777" y="5722"/>
                    <a:pt x="321222" y="0"/>
                    <a:pt x="331521" y="0"/>
                  </a:cubicBezTo>
                  <a:cubicBezTo>
                    <a:pt x="341819" y="0"/>
                    <a:pt x="351264" y="5722"/>
                    <a:pt x="356032" y="14851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34000"/>
                  </a:srgbClr>
                </a:gs>
              </a:gsLst>
              <a:lin ang="5400000"/>
            </a:gradFill>
          </p:spPr>
        </p:sp>
        <p:sp>
          <p:nvSpPr>
            <p:cNvPr id="20" name="TextBox 20"/>
            <p:cNvSpPr txBox="1"/>
            <p:nvPr/>
          </p:nvSpPr>
          <p:spPr>
            <a:xfrm>
              <a:off x="109637" y="264243"/>
              <a:ext cx="482403" cy="3594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1033813" y="3992965"/>
            <a:ext cx="6924123" cy="15417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153"/>
              </a:lnSpc>
            </a:pPr>
            <a:r>
              <a:rPr lang="en-US" sz="4395" b="1">
                <a:solidFill>
                  <a:srgbClr val="FFFFFF"/>
                </a:solidFill>
                <a:latin typeface="Barlow Bold"/>
                <a:ea typeface="Barlow Bold"/>
                <a:cs typeface="Barlow Bold"/>
                <a:sym typeface="Barlow Bold"/>
              </a:rPr>
              <a:t>FOR YOUR ATTENTION AND PARTICIPATION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18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1007519" y="0"/>
            <a:ext cx="908725" cy="10287000"/>
            <a:chOff x="0" y="0"/>
            <a:chExt cx="239335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39335" cy="2709333"/>
            </a:xfrm>
            <a:custGeom>
              <a:avLst/>
              <a:gdLst/>
              <a:ahLst/>
              <a:cxnLst/>
              <a:rect l="l" t="t" r="r" b="b"/>
              <a:pathLst>
                <a:path w="239335" h="2709333">
                  <a:moveTo>
                    <a:pt x="0" y="0"/>
                  </a:moveTo>
                  <a:lnTo>
                    <a:pt x="239335" y="0"/>
                  </a:lnTo>
                  <a:lnTo>
                    <a:pt x="23933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4C0027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239335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1461882" y="-96521"/>
            <a:ext cx="6983260" cy="10383521"/>
            <a:chOff x="0" y="0"/>
            <a:chExt cx="1173614" cy="174506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173614" cy="1745065"/>
            </a:xfrm>
            <a:custGeom>
              <a:avLst/>
              <a:gdLst/>
              <a:ahLst/>
              <a:cxnLst/>
              <a:rect l="l" t="t" r="r" b="b"/>
              <a:pathLst>
                <a:path w="1173614" h="1745065">
                  <a:moveTo>
                    <a:pt x="0" y="0"/>
                  </a:moveTo>
                  <a:lnTo>
                    <a:pt x="1173614" y="0"/>
                  </a:lnTo>
                  <a:lnTo>
                    <a:pt x="1173614" y="1745065"/>
                  </a:lnTo>
                  <a:lnTo>
                    <a:pt x="0" y="1745065"/>
                  </a:lnTo>
                  <a:close/>
                </a:path>
              </a:pathLst>
            </a:custGeom>
            <a:blipFill>
              <a:blip r:embed="rId3"/>
              <a:stretch>
                <a:fillRect t="-8994" b="-8994"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1028700" y="446598"/>
            <a:ext cx="4259818" cy="7631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28"/>
              </a:lnSpc>
            </a:pPr>
            <a:r>
              <a:rPr lang="en-US" sz="4941" b="1">
                <a:solidFill>
                  <a:srgbClr val="750550"/>
                </a:solidFill>
                <a:latin typeface="Barlow Ultra-Bold"/>
                <a:ea typeface="Barlow Ultra-Bold"/>
                <a:cs typeface="Barlow Ultra-Bold"/>
                <a:sym typeface="Barlow Ultra-Bold"/>
              </a:rPr>
              <a:t>AGENDA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1122737" y="2677625"/>
            <a:ext cx="5625384" cy="668263"/>
            <a:chOff x="0" y="0"/>
            <a:chExt cx="3421040" cy="4064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416683" cy="406400"/>
            </a:xfrm>
            <a:custGeom>
              <a:avLst/>
              <a:gdLst/>
              <a:ahLst/>
              <a:cxnLst/>
              <a:rect l="l" t="t" r="r" b="b"/>
              <a:pathLst>
                <a:path w="3416683" h="406400">
                  <a:moveTo>
                    <a:pt x="3204078" y="0"/>
                  </a:moveTo>
                  <a:lnTo>
                    <a:pt x="13762" y="0"/>
                  </a:lnTo>
                  <a:cubicBezTo>
                    <a:pt x="6162" y="0"/>
                    <a:pt x="0" y="6162"/>
                    <a:pt x="0" y="13762"/>
                  </a:cubicBezTo>
                  <a:lnTo>
                    <a:pt x="0" y="392638"/>
                  </a:lnTo>
                  <a:cubicBezTo>
                    <a:pt x="0" y="400238"/>
                    <a:pt x="6162" y="406400"/>
                    <a:pt x="13762" y="406400"/>
                  </a:cubicBezTo>
                  <a:lnTo>
                    <a:pt x="3204078" y="406400"/>
                  </a:lnTo>
                  <a:cubicBezTo>
                    <a:pt x="3212890" y="406400"/>
                    <a:pt x="3221341" y="402899"/>
                    <a:pt x="3227572" y="396668"/>
                  </a:cubicBezTo>
                  <a:lnTo>
                    <a:pt x="3411309" y="212932"/>
                  </a:lnTo>
                  <a:cubicBezTo>
                    <a:pt x="3416683" y="207557"/>
                    <a:pt x="3416683" y="198843"/>
                    <a:pt x="3411309" y="193468"/>
                  </a:cubicBezTo>
                  <a:lnTo>
                    <a:pt x="3227572" y="9732"/>
                  </a:lnTo>
                  <a:cubicBezTo>
                    <a:pt x="3221341" y="3501"/>
                    <a:pt x="3212890" y="0"/>
                    <a:pt x="3204078" y="0"/>
                  </a:cubicBezTo>
                  <a:close/>
                </a:path>
              </a:pathLst>
            </a:custGeom>
            <a:solidFill>
              <a:srgbClr val="AA1064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3306740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122737" y="2615826"/>
            <a:ext cx="866413" cy="791861"/>
            <a:chOff x="0" y="0"/>
            <a:chExt cx="444662" cy="4064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07649" cy="406400"/>
            </a:xfrm>
            <a:custGeom>
              <a:avLst/>
              <a:gdLst/>
              <a:ahLst/>
              <a:cxnLst/>
              <a:rect l="l" t="t" r="r" b="b"/>
              <a:pathLst>
                <a:path w="407649" h="406400">
                  <a:moveTo>
                    <a:pt x="152106" y="0"/>
                  </a:moveTo>
                  <a:lnTo>
                    <a:pt x="89356" y="0"/>
                  </a:lnTo>
                  <a:cubicBezTo>
                    <a:pt x="65657" y="0"/>
                    <a:pt x="42929" y="9414"/>
                    <a:pt x="26172" y="26172"/>
                  </a:cubicBezTo>
                  <a:cubicBezTo>
                    <a:pt x="9414" y="42929"/>
                    <a:pt x="0" y="65657"/>
                    <a:pt x="0" y="89356"/>
                  </a:cubicBezTo>
                  <a:lnTo>
                    <a:pt x="0" y="317044"/>
                  </a:lnTo>
                  <a:cubicBezTo>
                    <a:pt x="0" y="340743"/>
                    <a:pt x="9414" y="363471"/>
                    <a:pt x="26172" y="380228"/>
                  </a:cubicBezTo>
                  <a:cubicBezTo>
                    <a:pt x="42929" y="396986"/>
                    <a:pt x="65657" y="406400"/>
                    <a:pt x="89356" y="406400"/>
                  </a:cubicBezTo>
                  <a:lnTo>
                    <a:pt x="152106" y="406400"/>
                  </a:lnTo>
                  <a:cubicBezTo>
                    <a:pt x="209319" y="406400"/>
                    <a:pt x="264190" y="383672"/>
                    <a:pt x="304646" y="343216"/>
                  </a:cubicBezTo>
                  <a:lnTo>
                    <a:pt x="381477" y="266384"/>
                  </a:lnTo>
                  <a:cubicBezTo>
                    <a:pt x="398235" y="249627"/>
                    <a:pt x="407649" y="226899"/>
                    <a:pt x="407649" y="203200"/>
                  </a:cubicBezTo>
                  <a:cubicBezTo>
                    <a:pt x="407649" y="179501"/>
                    <a:pt x="398235" y="156773"/>
                    <a:pt x="381477" y="140016"/>
                  </a:cubicBezTo>
                  <a:lnTo>
                    <a:pt x="304646" y="63184"/>
                  </a:lnTo>
                  <a:cubicBezTo>
                    <a:pt x="264190" y="22728"/>
                    <a:pt x="209319" y="0"/>
                    <a:pt x="152106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980F5A">
                    <a:alpha val="100000"/>
                  </a:srgbClr>
                </a:gs>
                <a:gs pos="100000">
                  <a:srgbClr val="ED13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4" name="TextBox 14"/>
            <p:cNvSpPr txBox="1"/>
            <p:nvPr/>
          </p:nvSpPr>
          <p:spPr>
            <a:xfrm>
              <a:off x="0" y="-47625"/>
              <a:ext cx="330362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989149" y="2798111"/>
            <a:ext cx="4373765" cy="3448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79"/>
              </a:lnSpc>
            </a:pPr>
            <a:r>
              <a:rPr lang="en-US" sz="1985" b="1">
                <a:solidFill>
                  <a:srgbClr val="FFFFFF"/>
                </a:solidFill>
                <a:latin typeface="Barlow Bold"/>
                <a:ea typeface="Barlow Bold"/>
                <a:cs typeface="Barlow Bold"/>
                <a:sym typeface="Barlow Bold"/>
              </a:rPr>
              <a:t>Attrition by some specifications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15447" y="2724943"/>
            <a:ext cx="415055" cy="5164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72"/>
              </a:lnSpc>
            </a:pPr>
            <a:r>
              <a:rPr lang="en-US" sz="3051" b="1">
                <a:solidFill>
                  <a:srgbClr val="FFFFFF"/>
                </a:solidFill>
                <a:latin typeface="Barlow Bold"/>
                <a:ea typeface="Barlow Bold"/>
                <a:cs typeface="Barlow Bold"/>
                <a:sym typeface="Barlow Bold"/>
              </a:rPr>
              <a:t>2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1122737" y="1629545"/>
            <a:ext cx="5625384" cy="668263"/>
            <a:chOff x="0" y="0"/>
            <a:chExt cx="3421040" cy="4064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3416683" cy="406400"/>
            </a:xfrm>
            <a:custGeom>
              <a:avLst/>
              <a:gdLst/>
              <a:ahLst/>
              <a:cxnLst/>
              <a:rect l="l" t="t" r="r" b="b"/>
              <a:pathLst>
                <a:path w="3416683" h="406400">
                  <a:moveTo>
                    <a:pt x="3204078" y="0"/>
                  </a:moveTo>
                  <a:lnTo>
                    <a:pt x="13762" y="0"/>
                  </a:lnTo>
                  <a:cubicBezTo>
                    <a:pt x="6162" y="0"/>
                    <a:pt x="0" y="6162"/>
                    <a:pt x="0" y="13762"/>
                  </a:cubicBezTo>
                  <a:lnTo>
                    <a:pt x="0" y="392638"/>
                  </a:lnTo>
                  <a:cubicBezTo>
                    <a:pt x="0" y="400238"/>
                    <a:pt x="6162" y="406400"/>
                    <a:pt x="13762" y="406400"/>
                  </a:cubicBezTo>
                  <a:lnTo>
                    <a:pt x="3204078" y="406400"/>
                  </a:lnTo>
                  <a:cubicBezTo>
                    <a:pt x="3212890" y="406400"/>
                    <a:pt x="3221341" y="402899"/>
                    <a:pt x="3227572" y="396668"/>
                  </a:cubicBezTo>
                  <a:lnTo>
                    <a:pt x="3411309" y="212932"/>
                  </a:lnTo>
                  <a:cubicBezTo>
                    <a:pt x="3416683" y="207557"/>
                    <a:pt x="3416683" y="198843"/>
                    <a:pt x="3411309" y="193468"/>
                  </a:cubicBezTo>
                  <a:lnTo>
                    <a:pt x="3227572" y="9732"/>
                  </a:lnTo>
                  <a:cubicBezTo>
                    <a:pt x="3221341" y="3501"/>
                    <a:pt x="3212890" y="0"/>
                    <a:pt x="3204078" y="0"/>
                  </a:cubicBezTo>
                  <a:close/>
                </a:path>
              </a:pathLst>
            </a:custGeom>
            <a:solidFill>
              <a:srgbClr val="AA1064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47625"/>
              <a:ext cx="3306740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122737" y="1567747"/>
            <a:ext cx="866413" cy="791861"/>
            <a:chOff x="0" y="0"/>
            <a:chExt cx="444662" cy="4064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407649" cy="406400"/>
            </a:xfrm>
            <a:custGeom>
              <a:avLst/>
              <a:gdLst/>
              <a:ahLst/>
              <a:cxnLst/>
              <a:rect l="l" t="t" r="r" b="b"/>
              <a:pathLst>
                <a:path w="407649" h="406400">
                  <a:moveTo>
                    <a:pt x="152106" y="0"/>
                  </a:moveTo>
                  <a:lnTo>
                    <a:pt x="89356" y="0"/>
                  </a:lnTo>
                  <a:cubicBezTo>
                    <a:pt x="65657" y="0"/>
                    <a:pt x="42929" y="9414"/>
                    <a:pt x="26172" y="26172"/>
                  </a:cubicBezTo>
                  <a:cubicBezTo>
                    <a:pt x="9414" y="42929"/>
                    <a:pt x="0" y="65657"/>
                    <a:pt x="0" y="89356"/>
                  </a:cubicBezTo>
                  <a:lnTo>
                    <a:pt x="0" y="317044"/>
                  </a:lnTo>
                  <a:cubicBezTo>
                    <a:pt x="0" y="340743"/>
                    <a:pt x="9414" y="363471"/>
                    <a:pt x="26172" y="380228"/>
                  </a:cubicBezTo>
                  <a:cubicBezTo>
                    <a:pt x="42929" y="396986"/>
                    <a:pt x="65657" y="406400"/>
                    <a:pt x="89356" y="406400"/>
                  </a:cubicBezTo>
                  <a:lnTo>
                    <a:pt x="152106" y="406400"/>
                  </a:lnTo>
                  <a:cubicBezTo>
                    <a:pt x="209319" y="406400"/>
                    <a:pt x="264190" y="383672"/>
                    <a:pt x="304646" y="343216"/>
                  </a:cubicBezTo>
                  <a:lnTo>
                    <a:pt x="381477" y="266384"/>
                  </a:lnTo>
                  <a:cubicBezTo>
                    <a:pt x="398235" y="249627"/>
                    <a:pt x="407649" y="226899"/>
                    <a:pt x="407649" y="203200"/>
                  </a:cubicBezTo>
                  <a:cubicBezTo>
                    <a:pt x="407649" y="179501"/>
                    <a:pt x="398235" y="156773"/>
                    <a:pt x="381477" y="140016"/>
                  </a:cubicBezTo>
                  <a:lnTo>
                    <a:pt x="304646" y="63184"/>
                  </a:lnTo>
                  <a:cubicBezTo>
                    <a:pt x="264190" y="22728"/>
                    <a:pt x="209319" y="0"/>
                    <a:pt x="152106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980F5A">
                    <a:alpha val="100000"/>
                  </a:srgbClr>
                </a:gs>
                <a:gs pos="100000">
                  <a:srgbClr val="ED13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22" name="TextBox 22"/>
            <p:cNvSpPr txBox="1"/>
            <p:nvPr/>
          </p:nvSpPr>
          <p:spPr>
            <a:xfrm>
              <a:off x="0" y="-47625"/>
              <a:ext cx="330362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1989149" y="1750031"/>
            <a:ext cx="4373765" cy="3448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79"/>
              </a:lnSpc>
            </a:pPr>
            <a:r>
              <a:rPr lang="en-US" sz="1985" b="1">
                <a:solidFill>
                  <a:srgbClr val="FFFFFF"/>
                </a:solidFill>
                <a:latin typeface="Barlow Bold"/>
                <a:ea typeface="Barlow Bold"/>
                <a:cs typeface="Barlow Bold"/>
                <a:sym typeface="Barlow Bold"/>
              </a:rPr>
              <a:t>Overall Attrition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215447" y="1676863"/>
            <a:ext cx="415055" cy="5164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72"/>
              </a:lnSpc>
            </a:pPr>
            <a:r>
              <a:rPr lang="en-US" sz="3051" b="1">
                <a:solidFill>
                  <a:srgbClr val="FFFFFF"/>
                </a:solidFill>
                <a:latin typeface="Barlow Bold"/>
                <a:ea typeface="Barlow Bold"/>
                <a:cs typeface="Barlow Bold"/>
                <a:sym typeface="Barlow Bold"/>
              </a:rPr>
              <a:t>1</a:t>
            </a:r>
          </a:p>
        </p:txBody>
      </p:sp>
      <p:grpSp>
        <p:nvGrpSpPr>
          <p:cNvPr id="25" name="Group 25"/>
          <p:cNvGrpSpPr/>
          <p:nvPr/>
        </p:nvGrpSpPr>
        <p:grpSpPr>
          <a:xfrm>
            <a:off x="1122737" y="3722306"/>
            <a:ext cx="5625384" cy="668263"/>
            <a:chOff x="0" y="0"/>
            <a:chExt cx="3421040" cy="4064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3416683" cy="406400"/>
            </a:xfrm>
            <a:custGeom>
              <a:avLst/>
              <a:gdLst/>
              <a:ahLst/>
              <a:cxnLst/>
              <a:rect l="l" t="t" r="r" b="b"/>
              <a:pathLst>
                <a:path w="3416683" h="406400">
                  <a:moveTo>
                    <a:pt x="3204078" y="0"/>
                  </a:moveTo>
                  <a:lnTo>
                    <a:pt x="13762" y="0"/>
                  </a:lnTo>
                  <a:cubicBezTo>
                    <a:pt x="6162" y="0"/>
                    <a:pt x="0" y="6162"/>
                    <a:pt x="0" y="13762"/>
                  </a:cubicBezTo>
                  <a:lnTo>
                    <a:pt x="0" y="392638"/>
                  </a:lnTo>
                  <a:cubicBezTo>
                    <a:pt x="0" y="400238"/>
                    <a:pt x="6162" y="406400"/>
                    <a:pt x="13762" y="406400"/>
                  </a:cubicBezTo>
                  <a:lnTo>
                    <a:pt x="3204078" y="406400"/>
                  </a:lnTo>
                  <a:cubicBezTo>
                    <a:pt x="3212890" y="406400"/>
                    <a:pt x="3221341" y="402899"/>
                    <a:pt x="3227572" y="396668"/>
                  </a:cubicBezTo>
                  <a:lnTo>
                    <a:pt x="3411309" y="212932"/>
                  </a:lnTo>
                  <a:cubicBezTo>
                    <a:pt x="3416683" y="207557"/>
                    <a:pt x="3416683" y="198843"/>
                    <a:pt x="3411309" y="193468"/>
                  </a:cubicBezTo>
                  <a:lnTo>
                    <a:pt x="3227572" y="9732"/>
                  </a:lnTo>
                  <a:cubicBezTo>
                    <a:pt x="3221341" y="3501"/>
                    <a:pt x="3212890" y="0"/>
                    <a:pt x="3204078" y="0"/>
                  </a:cubicBezTo>
                  <a:close/>
                </a:path>
              </a:pathLst>
            </a:custGeom>
            <a:solidFill>
              <a:srgbClr val="AA1064"/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0" y="-47625"/>
              <a:ext cx="3306740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1122737" y="3660508"/>
            <a:ext cx="866413" cy="791861"/>
            <a:chOff x="0" y="0"/>
            <a:chExt cx="444662" cy="40640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407649" cy="406400"/>
            </a:xfrm>
            <a:custGeom>
              <a:avLst/>
              <a:gdLst/>
              <a:ahLst/>
              <a:cxnLst/>
              <a:rect l="l" t="t" r="r" b="b"/>
              <a:pathLst>
                <a:path w="407649" h="406400">
                  <a:moveTo>
                    <a:pt x="152106" y="0"/>
                  </a:moveTo>
                  <a:lnTo>
                    <a:pt x="89356" y="0"/>
                  </a:lnTo>
                  <a:cubicBezTo>
                    <a:pt x="65657" y="0"/>
                    <a:pt x="42929" y="9414"/>
                    <a:pt x="26172" y="26172"/>
                  </a:cubicBezTo>
                  <a:cubicBezTo>
                    <a:pt x="9414" y="42929"/>
                    <a:pt x="0" y="65657"/>
                    <a:pt x="0" y="89356"/>
                  </a:cubicBezTo>
                  <a:lnTo>
                    <a:pt x="0" y="317044"/>
                  </a:lnTo>
                  <a:cubicBezTo>
                    <a:pt x="0" y="340743"/>
                    <a:pt x="9414" y="363471"/>
                    <a:pt x="26172" y="380228"/>
                  </a:cubicBezTo>
                  <a:cubicBezTo>
                    <a:pt x="42929" y="396986"/>
                    <a:pt x="65657" y="406400"/>
                    <a:pt x="89356" y="406400"/>
                  </a:cubicBezTo>
                  <a:lnTo>
                    <a:pt x="152106" y="406400"/>
                  </a:lnTo>
                  <a:cubicBezTo>
                    <a:pt x="209319" y="406400"/>
                    <a:pt x="264190" y="383672"/>
                    <a:pt x="304646" y="343216"/>
                  </a:cubicBezTo>
                  <a:lnTo>
                    <a:pt x="381477" y="266384"/>
                  </a:lnTo>
                  <a:cubicBezTo>
                    <a:pt x="398235" y="249627"/>
                    <a:pt x="407649" y="226899"/>
                    <a:pt x="407649" y="203200"/>
                  </a:cubicBezTo>
                  <a:cubicBezTo>
                    <a:pt x="407649" y="179501"/>
                    <a:pt x="398235" y="156773"/>
                    <a:pt x="381477" y="140016"/>
                  </a:cubicBezTo>
                  <a:lnTo>
                    <a:pt x="304646" y="63184"/>
                  </a:lnTo>
                  <a:cubicBezTo>
                    <a:pt x="264190" y="22728"/>
                    <a:pt x="209319" y="0"/>
                    <a:pt x="152106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980F5A">
                    <a:alpha val="100000"/>
                  </a:srgbClr>
                </a:gs>
                <a:gs pos="100000">
                  <a:srgbClr val="ED13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30" name="TextBox 30"/>
            <p:cNvSpPr txBox="1"/>
            <p:nvPr/>
          </p:nvSpPr>
          <p:spPr>
            <a:xfrm>
              <a:off x="0" y="-47625"/>
              <a:ext cx="330362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1" name="TextBox 31"/>
          <p:cNvSpPr txBox="1"/>
          <p:nvPr/>
        </p:nvSpPr>
        <p:spPr>
          <a:xfrm>
            <a:off x="1989149" y="3852317"/>
            <a:ext cx="4373765" cy="2805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14"/>
              </a:lnSpc>
            </a:pPr>
            <a:r>
              <a:rPr lang="en-US" sz="1653" b="1">
                <a:solidFill>
                  <a:srgbClr val="FFFFFF"/>
                </a:solidFill>
                <a:latin typeface="Barlow Bold"/>
                <a:ea typeface="Barlow Bold"/>
                <a:cs typeface="Barlow Bold"/>
                <a:sym typeface="Barlow Bold"/>
              </a:rPr>
              <a:t>Average Environment Satisfaction by Distance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215447" y="3769624"/>
            <a:ext cx="415055" cy="5164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72"/>
              </a:lnSpc>
            </a:pPr>
            <a:r>
              <a:rPr lang="en-US" sz="3051" b="1">
                <a:solidFill>
                  <a:srgbClr val="FFFFFF"/>
                </a:solidFill>
                <a:latin typeface="Barlow Bold"/>
                <a:ea typeface="Barlow Bold"/>
                <a:cs typeface="Barlow Bold"/>
                <a:sym typeface="Barlow Bold"/>
              </a:rPr>
              <a:t>3</a:t>
            </a:r>
          </a:p>
        </p:txBody>
      </p:sp>
      <p:grpSp>
        <p:nvGrpSpPr>
          <p:cNvPr id="33" name="Group 33"/>
          <p:cNvGrpSpPr/>
          <p:nvPr/>
        </p:nvGrpSpPr>
        <p:grpSpPr>
          <a:xfrm>
            <a:off x="1122737" y="4830192"/>
            <a:ext cx="5625384" cy="668263"/>
            <a:chOff x="0" y="0"/>
            <a:chExt cx="3421040" cy="406400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3416683" cy="406400"/>
            </a:xfrm>
            <a:custGeom>
              <a:avLst/>
              <a:gdLst/>
              <a:ahLst/>
              <a:cxnLst/>
              <a:rect l="l" t="t" r="r" b="b"/>
              <a:pathLst>
                <a:path w="3416683" h="406400">
                  <a:moveTo>
                    <a:pt x="3204078" y="0"/>
                  </a:moveTo>
                  <a:lnTo>
                    <a:pt x="13762" y="0"/>
                  </a:lnTo>
                  <a:cubicBezTo>
                    <a:pt x="6162" y="0"/>
                    <a:pt x="0" y="6162"/>
                    <a:pt x="0" y="13762"/>
                  </a:cubicBezTo>
                  <a:lnTo>
                    <a:pt x="0" y="392638"/>
                  </a:lnTo>
                  <a:cubicBezTo>
                    <a:pt x="0" y="400238"/>
                    <a:pt x="6162" y="406400"/>
                    <a:pt x="13762" y="406400"/>
                  </a:cubicBezTo>
                  <a:lnTo>
                    <a:pt x="3204078" y="406400"/>
                  </a:lnTo>
                  <a:cubicBezTo>
                    <a:pt x="3212890" y="406400"/>
                    <a:pt x="3221341" y="402899"/>
                    <a:pt x="3227572" y="396668"/>
                  </a:cubicBezTo>
                  <a:lnTo>
                    <a:pt x="3411309" y="212932"/>
                  </a:lnTo>
                  <a:cubicBezTo>
                    <a:pt x="3416683" y="207557"/>
                    <a:pt x="3416683" y="198843"/>
                    <a:pt x="3411309" y="193468"/>
                  </a:cubicBezTo>
                  <a:lnTo>
                    <a:pt x="3227572" y="9732"/>
                  </a:lnTo>
                  <a:cubicBezTo>
                    <a:pt x="3221341" y="3501"/>
                    <a:pt x="3212890" y="0"/>
                    <a:pt x="3204078" y="0"/>
                  </a:cubicBezTo>
                  <a:close/>
                </a:path>
              </a:pathLst>
            </a:custGeom>
            <a:solidFill>
              <a:srgbClr val="AA1064"/>
            </a:solidFill>
          </p:spPr>
        </p:sp>
        <p:sp>
          <p:nvSpPr>
            <p:cNvPr id="35" name="TextBox 35"/>
            <p:cNvSpPr txBox="1"/>
            <p:nvPr/>
          </p:nvSpPr>
          <p:spPr>
            <a:xfrm>
              <a:off x="0" y="-47625"/>
              <a:ext cx="3306740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1122737" y="4768394"/>
            <a:ext cx="866413" cy="791861"/>
            <a:chOff x="0" y="0"/>
            <a:chExt cx="444662" cy="406400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407649" cy="406400"/>
            </a:xfrm>
            <a:custGeom>
              <a:avLst/>
              <a:gdLst/>
              <a:ahLst/>
              <a:cxnLst/>
              <a:rect l="l" t="t" r="r" b="b"/>
              <a:pathLst>
                <a:path w="407649" h="406400">
                  <a:moveTo>
                    <a:pt x="152106" y="0"/>
                  </a:moveTo>
                  <a:lnTo>
                    <a:pt x="89356" y="0"/>
                  </a:lnTo>
                  <a:cubicBezTo>
                    <a:pt x="65657" y="0"/>
                    <a:pt x="42929" y="9414"/>
                    <a:pt x="26172" y="26172"/>
                  </a:cubicBezTo>
                  <a:cubicBezTo>
                    <a:pt x="9414" y="42929"/>
                    <a:pt x="0" y="65657"/>
                    <a:pt x="0" y="89356"/>
                  </a:cubicBezTo>
                  <a:lnTo>
                    <a:pt x="0" y="317044"/>
                  </a:lnTo>
                  <a:cubicBezTo>
                    <a:pt x="0" y="340743"/>
                    <a:pt x="9414" y="363471"/>
                    <a:pt x="26172" y="380228"/>
                  </a:cubicBezTo>
                  <a:cubicBezTo>
                    <a:pt x="42929" y="396986"/>
                    <a:pt x="65657" y="406400"/>
                    <a:pt x="89356" y="406400"/>
                  </a:cubicBezTo>
                  <a:lnTo>
                    <a:pt x="152106" y="406400"/>
                  </a:lnTo>
                  <a:cubicBezTo>
                    <a:pt x="209319" y="406400"/>
                    <a:pt x="264190" y="383672"/>
                    <a:pt x="304646" y="343216"/>
                  </a:cubicBezTo>
                  <a:lnTo>
                    <a:pt x="381477" y="266384"/>
                  </a:lnTo>
                  <a:cubicBezTo>
                    <a:pt x="398235" y="249627"/>
                    <a:pt x="407649" y="226899"/>
                    <a:pt x="407649" y="203200"/>
                  </a:cubicBezTo>
                  <a:cubicBezTo>
                    <a:pt x="407649" y="179501"/>
                    <a:pt x="398235" y="156773"/>
                    <a:pt x="381477" y="140016"/>
                  </a:cubicBezTo>
                  <a:lnTo>
                    <a:pt x="304646" y="63184"/>
                  </a:lnTo>
                  <a:cubicBezTo>
                    <a:pt x="264190" y="22728"/>
                    <a:pt x="209319" y="0"/>
                    <a:pt x="152106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980F5A">
                    <a:alpha val="100000"/>
                  </a:srgbClr>
                </a:gs>
                <a:gs pos="100000">
                  <a:srgbClr val="ED13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38" name="TextBox 38"/>
            <p:cNvSpPr txBox="1"/>
            <p:nvPr/>
          </p:nvSpPr>
          <p:spPr>
            <a:xfrm>
              <a:off x="0" y="-47625"/>
              <a:ext cx="330362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9" name="TextBox 39"/>
          <p:cNvSpPr txBox="1"/>
          <p:nvPr/>
        </p:nvSpPr>
        <p:spPr>
          <a:xfrm>
            <a:off x="1989149" y="4896302"/>
            <a:ext cx="4373765" cy="564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14"/>
              </a:lnSpc>
            </a:pPr>
            <a:r>
              <a:rPr lang="en-US" sz="1653" b="1">
                <a:solidFill>
                  <a:srgbClr val="FFFFFF"/>
                </a:solidFill>
                <a:latin typeface="Barlow Bold"/>
                <a:ea typeface="Barlow Bold"/>
                <a:cs typeface="Barlow Bold"/>
                <a:sym typeface="Barlow Bold"/>
              </a:rPr>
              <a:t>Income vs. Attrition for Employees some levels (R&amp;D)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215447" y="4877510"/>
            <a:ext cx="415055" cy="5164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72"/>
              </a:lnSpc>
            </a:pPr>
            <a:r>
              <a:rPr lang="en-US" sz="3051" b="1">
                <a:solidFill>
                  <a:srgbClr val="FFFFFF"/>
                </a:solidFill>
                <a:latin typeface="Barlow Bold"/>
                <a:ea typeface="Barlow Bold"/>
                <a:cs typeface="Barlow Bold"/>
                <a:sym typeface="Barlow Bold"/>
              </a:rPr>
              <a:t>4</a:t>
            </a:r>
          </a:p>
        </p:txBody>
      </p:sp>
      <p:grpSp>
        <p:nvGrpSpPr>
          <p:cNvPr id="41" name="Group 41"/>
          <p:cNvGrpSpPr/>
          <p:nvPr/>
        </p:nvGrpSpPr>
        <p:grpSpPr>
          <a:xfrm>
            <a:off x="1122737" y="5871996"/>
            <a:ext cx="5625384" cy="668263"/>
            <a:chOff x="0" y="0"/>
            <a:chExt cx="3421040" cy="406400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3416683" cy="406400"/>
            </a:xfrm>
            <a:custGeom>
              <a:avLst/>
              <a:gdLst/>
              <a:ahLst/>
              <a:cxnLst/>
              <a:rect l="l" t="t" r="r" b="b"/>
              <a:pathLst>
                <a:path w="3416683" h="406400">
                  <a:moveTo>
                    <a:pt x="3204078" y="0"/>
                  </a:moveTo>
                  <a:lnTo>
                    <a:pt x="13762" y="0"/>
                  </a:lnTo>
                  <a:cubicBezTo>
                    <a:pt x="6162" y="0"/>
                    <a:pt x="0" y="6162"/>
                    <a:pt x="0" y="13762"/>
                  </a:cubicBezTo>
                  <a:lnTo>
                    <a:pt x="0" y="392638"/>
                  </a:lnTo>
                  <a:cubicBezTo>
                    <a:pt x="0" y="400238"/>
                    <a:pt x="6162" y="406400"/>
                    <a:pt x="13762" y="406400"/>
                  </a:cubicBezTo>
                  <a:lnTo>
                    <a:pt x="3204078" y="406400"/>
                  </a:lnTo>
                  <a:cubicBezTo>
                    <a:pt x="3212890" y="406400"/>
                    <a:pt x="3221341" y="402899"/>
                    <a:pt x="3227572" y="396668"/>
                  </a:cubicBezTo>
                  <a:lnTo>
                    <a:pt x="3411309" y="212932"/>
                  </a:lnTo>
                  <a:cubicBezTo>
                    <a:pt x="3416683" y="207557"/>
                    <a:pt x="3416683" y="198843"/>
                    <a:pt x="3411309" y="193468"/>
                  </a:cubicBezTo>
                  <a:lnTo>
                    <a:pt x="3227572" y="9732"/>
                  </a:lnTo>
                  <a:cubicBezTo>
                    <a:pt x="3221341" y="3501"/>
                    <a:pt x="3212890" y="0"/>
                    <a:pt x="3204078" y="0"/>
                  </a:cubicBezTo>
                  <a:close/>
                </a:path>
              </a:pathLst>
            </a:custGeom>
            <a:solidFill>
              <a:srgbClr val="AA1064"/>
            </a:solidFill>
          </p:spPr>
        </p:sp>
        <p:sp>
          <p:nvSpPr>
            <p:cNvPr id="43" name="TextBox 43"/>
            <p:cNvSpPr txBox="1"/>
            <p:nvPr/>
          </p:nvSpPr>
          <p:spPr>
            <a:xfrm>
              <a:off x="0" y="-47625"/>
              <a:ext cx="3306740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4" name="Group 44"/>
          <p:cNvGrpSpPr/>
          <p:nvPr/>
        </p:nvGrpSpPr>
        <p:grpSpPr>
          <a:xfrm>
            <a:off x="1122737" y="5810198"/>
            <a:ext cx="866413" cy="791861"/>
            <a:chOff x="0" y="0"/>
            <a:chExt cx="444662" cy="406400"/>
          </a:xfrm>
        </p:grpSpPr>
        <p:sp>
          <p:nvSpPr>
            <p:cNvPr id="45" name="Freeform 45"/>
            <p:cNvSpPr/>
            <p:nvPr/>
          </p:nvSpPr>
          <p:spPr>
            <a:xfrm>
              <a:off x="0" y="0"/>
              <a:ext cx="407649" cy="406400"/>
            </a:xfrm>
            <a:custGeom>
              <a:avLst/>
              <a:gdLst/>
              <a:ahLst/>
              <a:cxnLst/>
              <a:rect l="l" t="t" r="r" b="b"/>
              <a:pathLst>
                <a:path w="407649" h="406400">
                  <a:moveTo>
                    <a:pt x="152106" y="0"/>
                  </a:moveTo>
                  <a:lnTo>
                    <a:pt x="89356" y="0"/>
                  </a:lnTo>
                  <a:cubicBezTo>
                    <a:pt x="65657" y="0"/>
                    <a:pt x="42929" y="9414"/>
                    <a:pt x="26172" y="26172"/>
                  </a:cubicBezTo>
                  <a:cubicBezTo>
                    <a:pt x="9414" y="42929"/>
                    <a:pt x="0" y="65657"/>
                    <a:pt x="0" y="89356"/>
                  </a:cubicBezTo>
                  <a:lnTo>
                    <a:pt x="0" y="317044"/>
                  </a:lnTo>
                  <a:cubicBezTo>
                    <a:pt x="0" y="340743"/>
                    <a:pt x="9414" y="363471"/>
                    <a:pt x="26172" y="380228"/>
                  </a:cubicBezTo>
                  <a:cubicBezTo>
                    <a:pt x="42929" y="396986"/>
                    <a:pt x="65657" y="406400"/>
                    <a:pt x="89356" y="406400"/>
                  </a:cubicBezTo>
                  <a:lnTo>
                    <a:pt x="152106" y="406400"/>
                  </a:lnTo>
                  <a:cubicBezTo>
                    <a:pt x="209319" y="406400"/>
                    <a:pt x="264190" y="383672"/>
                    <a:pt x="304646" y="343216"/>
                  </a:cubicBezTo>
                  <a:lnTo>
                    <a:pt x="381477" y="266384"/>
                  </a:lnTo>
                  <a:cubicBezTo>
                    <a:pt x="398235" y="249627"/>
                    <a:pt x="407649" y="226899"/>
                    <a:pt x="407649" y="203200"/>
                  </a:cubicBezTo>
                  <a:cubicBezTo>
                    <a:pt x="407649" y="179501"/>
                    <a:pt x="398235" y="156773"/>
                    <a:pt x="381477" y="140016"/>
                  </a:cubicBezTo>
                  <a:lnTo>
                    <a:pt x="304646" y="63184"/>
                  </a:lnTo>
                  <a:cubicBezTo>
                    <a:pt x="264190" y="22728"/>
                    <a:pt x="209319" y="0"/>
                    <a:pt x="152106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980F5A">
                    <a:alpha val="100000"/>
                  </a:srgbClr>
                </a:gs>
                <a:gs pos="100000">
                  <a:srgbClr val="ED13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46" name="TextBox 46"/>
            <p:cNvSpPr txBox="1"/>
            <p:nvPr/>
          </p:nvSpPr>
          <p:spPr>
            <a:xfrm>
              <a:off x="0" y="-47625"/>
              <a:ext cx="330362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47" name="TextBox 47"/>
          <p:cNvSpPr txBox="1"/>
          <p:nvPr/>
        </p:nvSpPr>
        <p:spPr>
          <a:xfrm>
            <a:off x="1989149" y="6012806"/>
            <a:ext cx="4373765" cy="2805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14"/>
              </a:lnSpc>
            </a:pPr>
            <a:r>
              <a:rPr lang="en-US" sz="1653" b="1">
                <a:solidFill>
                  <a:srgbClr val="FFFFFF"/>
                </a:solidFill>
                <a:latin typeface="Barlow Bold"/>
                <a:ea typeface="Barlow Bold"/>
                <a:cs typeface="Barlow Bold"/>
                <a:sym typeface="Barlow Bold"/>
              </a:rPr>
              <a:t>Attrition by Salary Category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1215447" y="5919314"/>
            <a:ext cx="415055" cy="5164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72"/>
              </a:lnSpc>
            </a:pPr>
            <a:r>
              <a:rPr lang="en-US" sz="3051" b="1">
                <a:solidFill>
                  <a:srgbClr val="FFFFFF"/>
                </a:solidFill>
                <a:latin typeface="Barlow Bold"/>
                <a:ea typeface="Barlow Bold"/>
                <a:cs typeface="Barlow Bold"/>
                <a:sym typeface="Barlow Bold"/>
              </a:rPr>
              <a:t>5</a:t>
            </a:r>
          </a:p>
        </p:txBody>
      </p:sp>
      <p:grpSp>
        <p:nvGrpSpPr>
          <p:cNvPr id="49" name="Group 49"/>
          <p:cNvGrpSpPr/>
          <p:nvPr/>
        </p:nvGrpSpPr>
        <p:grpSpPr>
          <a:xfrm>
            <a:off x="1122737" y="6913800"/>
            <a:ext cx="5625384" cy="668263"/>
            <a:chOff x="0" y="0"/>
            <a:chExt cx="3421040" cy="406400"/>
          </a:xfrm>
        </p:grpSpPr>
        <p:sp>
          <p:nvSpPr>
            <p:cNvPr id="50" name="Freeform 50"/>
            <p:cNvSpPr/>
            <p:nvPr/>
          </p:nvSpPr>
          <p:spPr>
            <a:xfrm>
              <a:off x="0" y="0"/>
              <a:ext cx="3416683" cy="406400"/>
            </a:xfrm>
            <a:custGeom>
              <a:avLst/>
              <a:gdLst/>
              <a:ahLst/>
              <a:cxnLst/>
              <a:rect l="l" t="t" r="r" b="b"/>
              <a:pathLst>
                <a:path w="3416683" h="406400">
                  <a:moveTo>
                    <a:pt x="3204078" y="0"/>
                  </a:moveTo>
                  <a:lnTo>
                    <a:pt x="13762" y="0"/>
                  </a:lnTo>
                  <a:cubicBezTo>
                    <a:pt x="6162" y="0"/>
                    <a:pt x="0" y="6162"/>
                    <a:pt x="0" y="13762"/>
                  </a:cubicBezTo>
                  <a:lnTo>
                    <a:pt x="0" y="392638"/>
                  </a:lnTo>
                  <a:cubicBezTo>
                    <a:pt x="0" y="400238"/>
                    <a:pt x="6162" y="406400"/>
                    <a:pt x="13762" y="406400"/>
                  </a:cubicBezTo>
                  <a:lnTo>
                    <a:pt x="3204078" y="406400"/>
                  </a:lnTo>
                  <a:cubicBezTo>
                    <a:pt x="3212890" y="406400"/>
                    <a:pt x="3221341" y="402899"/>
                    <a:pt x="3227572" y="396668"/>
                  </a:cubicBezTo>
                  <a:lnTo>
                    <a:pt x="3411309" y="212932"/>
                  </a:lnTo>
                  <a:cubicBezTo>
                    <a:pt x="3416683" y="207557"/>
                    <a:pt x="3416683" y="198843"/>
                    <a:pt x="3411309" y="193468"/>
                  </a:cubicBezTo>
                  <a:lnTo>
                    <a:pt x="3227572" y="9732"/>
                  </a:lnTo>
                  <a:cubicBezTo>
                    <a:pt x="3221341" y="3501"/>
                    <a:pt x="3212890" y="0"/>
                    <a:pt x="3204078" y="0"/>
                  </a:cubicBezTo>
                  <a:close/>
                </a:path>
              </a:pathLst>
            </a:custGeom>
            <a:solidFill>
              <a:srgbClr val="AA1064"/>
            </a:solidFill>
          </p:spPr>
        </p:sp>
        <p:sp>
          <p:nvSpPr>
            <p:cNvPr id="51" name="TextBox 51"/>
            <p:cNvSpPr txBox="1"/>
            <p:nvPr/>
          </p:nvSpPr>
          <p:spPr>
            <a:xfrm>
              <a:off x="0" y="-47625"/>
              <a:ext cx="3306740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2" name="Group 52"/>
          <p:cNvGrpSpPr/>
          <p:nvPr/>
        </p:nvGrpSpPr>
        <p:grpSpPr>
          <a:xfrm>
            <a:off x="1122737" y="6852002"/>
            <a:ext cx="866413" cy="791861"/>
            <a:chOff x="0" y="0"/>
            <a:chExt cx="444662" cy="406400"/>
          </a:xfrm>
        </p:grpSpPr>
        <p:sp>
          <p:nvSpPr>
            <p:cNvPr id="53" name="Freeform 53"/>
            <p:cNvSpPr/>
            <p:nvPr/>
          </p:nvSpPr>
          <p:spPr>
            <a:xfrm>
              <a:off x="0" y="0"/>
              <a:ext cx="407649" cy="406400"/>
            </a:xfrm>
            <a:custGeom>
              <a:avLst/>
              <a:gdLst/>
              <a:ahLst/>
              <a:cxnLst/>
              <a:rect l="l" t="t" r="r" b="b"/>
              <a:pathLst>
                <a:path w="407649" h="406400">
                  <a:moveTo>
                    <a:pt x="152106" y="0"/>
                  </a:moveTo>
                  <a:lnTo>
                    <a:pt x="89356" y="0"/>
                  </a:lnTo>
                  <a:cubicBezTo>
                    <a:pt x="65657" y="0"/>
                    <a:pt x="42929" y="9414"/>
                    <a:pt x="26172" y="26172"/>
                  </a:cubicBezTo>
                  <a:cubicBezTo>
                    <a:pt x="9414" y="42929"/>
                    <a:pt x="0" y="65657"/>
                    <a:pt x="0" y="89356"/>
                  </a:cubicBezTo>
                  <a:lnTo>
                    <a:pt x="0" y="317044"/>
                  </a:lnTo>
                  <a:cubicBezTo>
                    <a:pt x="0" y="340743"/>
                    <a:pt x="9414" y="363471"/>
                    <a:pt x="26172" y="380228"/>
                  </a:cubicBezTo>
                  <a:cubicBezTo>
                    <a:pt x="42929" y="396986"/>
                    <a:pt x="65657" y="406400"/>
                    <a:pt x="89356" y="406400"/>
                  </a:cubicBezTo>
                  <a:lnTo>
                    <a:pt x="152106" y="406400"/>
                  </a:lnTo>
                  <a:cubicBezTo>
                    <a:pt x="209319" y="406400"/>
                    <a:pt x="264190" y="383672"/>
                    <a:pt x="304646" y="343216"/>
                  </a:cubicBezTo>
                  <a:lnTo>
                    <a:pt x="381477" y="266384"/>
                  </a:lnTo>
                  <a:cubicBezTo>
                    <a:pt x="398235" y="249627"/>
                    <a:pt x="407649" y="226899"/>
                    <a:pt x="407649" y="203200"/>
                  </a:cubicBezTo>
                  <a:cubicBezTo>
                    <a:pt x="407649" y="179501"/>
                    <a:pt x="398235" y="156773"/>
                    <a:pt x="381477" y="140016"/>
                  </a:cubicBezTo>
                  <a:lnTo>
                    <a:pt x="304646" y="63184"/>
                  </a:lnTo>
                  <a:cubicBezTo>
                    <a:pt x="264190" y="22728"/>
                    <a:pt x="209319" y="0"/>
                    <a:pt x="152106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980F5A">
                    <a:alpha val="100000"/>
                  </a:srgbClr>
                </a:gs>
                <a:gs pos="100000">
                  <a:srgbClr val="ED13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54" name="TextBox 54"/>
            <p:cNvSpPr txBox="1"/>
            <p:nvPr/>
          </p:nvSpPr>
          <p:spPr>
            <a:xfrm>
              <a:off x="0" y="-47625"/>
              <a:ext cx="330362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5" name="TextBox 55"/>
          <p:cNvSpPr txBox="1"/>
          <p:nvPr/>
        </p:nvSpPr>
        <p:spPr>
          <a:xfrm>
            <a:off x="1989149" y="7078308"/>
            <a:ext cx="4373765" cy="2805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14"/>
              </a:lnSpc>
            </a:pPr>
            <a:r>
              <a:rPr lang="en-US" sz="1653" b="1">
                <a:solidFill>
                  <a:srgbClr val="FFFFFF"/>
                </a:solidFill>
                <a:latin typeface="Barlow Bold"/>
                <a:ea typeface="Barlow Bold"/>
                <a:cs typeface="Barlow Bold"/>
                <a:sym typeface="Barlow Bold"/>
              </a:rPr>
              <a:t>The Influence of Age on Attrition</a:t>
            </a:r>
          </a:p>
        </p:txBody>
      </p:sp>
      <p:sp>
        <p:nvSpPr>
          <p:cNvPr id="56" name="TextBox 56"/>
          <p:cNvSpPr txBox="1"/>
          <p:nvPr/>
        </p:nvSpPr>
        <p:spPr>
          <a:xfrm>
            <a:off x="1215447" y="6961118"/>
            <a:ext cx="415055" cy="5164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72"/>
              </a:lnSpc>
            </a:pPr>
            <a:r>
              <a:rPr lang="en-US" sz="3051" b="1">
                <a:solidFill>
                  <a:srgbClr val="FFFFFF"/>
                </a:solidFill>
                <a:latin typeface="Barlow Bold"/>
                <a:ea typeface="Barlow Bold"/>
                <a:cs typeface="Barlow Bold"/>
                <a:sym typeface="Barlow Bold"/>
              </a:rPr>
              <a:t>6</a:t>
            </a:r>
          </a:p>
        </p:txBody>
      </p:sp>
      <p:grpSp>
        <p:nvGrpSpPr>
          <p:cNvPr id="57" name="Group 57"/>
          <p:cNvGrpSpPr/>
          <p:nvPr/>
        </p:nvGrpSpPr>
        <p:grpSpPr>
          <a:xfrm>
            <a:off x="1122737" y="8019986"/>
            <a:ext cx="5625384" cy="668263"/>
            <a:chOff x="0" y="0"/>
            <a:chExt cx="3421040" cy="406400"/>
          </a:xfrm>
        </p:grpSpPr>
        <p:sp>
          <p:nvSpPr>
            <p:cNvPr id="58" name="Freeform 58"/>
            <p:cNvSpPr/>
            <p:nvPr/>
          </p:nvSpPr>
          <p:spPr>
            <a:xfrm>
              <a:off x="0" y="0"/>
              <a:ext cx="3416683" cy="406400"/>
            </a:xfrm>
            <a:custGeom>
              <a:avLst/>
              <a:gdLst/>
              <a:ahLst/>
              <a:cxnLst/>
              <a:rect l="l" t="t" r="r" b="b"/>
              <a:pathLst>
                <a:path w="3416683" h="406400">
                  <a:moveTo>
                    <a:pt x="3204078" y="0"/>
                  </a:moveTo>
                  <a:lnTo>
                    <a:pt x="13762" y="0"/>
                  </a:lnTo>
                  <a:cubicBezTo>
                    <a:pt x="6162" y="0"/>
                    <a:pt x="0" y="6162"/>
                    <a:pt x="0" y="13762"/>
                  </a:cubicBezTo>
                  <a:lnTo>
                    <a:pt x="0" y="392638"/>
                  </a:lnTo>
                  <a:cubicBezTo>
                    <a:pt x="0" y="400238"/>
                    <a:pt x="6162" y="406400"/>
                    <a:pt x="13762" y="406400"/>
                  </a:cubicBezTo>
                  <a:lnTo>
                    <a:pt x="3204078" y="406400"/>
                  </a:lnTo>
                  <a:cubicBezTo>
                    <a:pt x="3212890" y="406400"/>
                    <a:pt x="3221341" y="402899"/>
                    <a:pt x="3227572" y="396668"/>
                  </a:cubicBezTo>
                  <a:lnTo>
                    <a:pt x="3411309" y="212932"/>
                  </a:lnTo>
                  <a:cubicBezTo>
                    <a:pt x="3416683" y="207557"/>
                    <a:pt x="3416683" y="198843"/>
                    <a:pt x="3411309" y="193468"/>
                  </a:cubicBezTo>
                  <a:lnTo>
                    <a:pt x="3227572" y="9732"/>
                  </a:lnTo>
                  <a:cubicBezTo>
                    <a:pt x="3221341" y="3501"/>
                    <a:pt x="3212890" y="0"/>
                    <a:pt x="3204078" y="0"/>
                  </a:cubicBezTo>
                  <a:close/>
                </a:path>
              </a:pathLst>
            </a:custGeom>
            <a:solidFill>
              <a:srgbClr val="AA1064"/>
            </a:solidFill>
          </p:spPr>
        </p:sp>
        <p:sp>
          <p:nvSpPr>
            <p:cNvPr id="59" name="TextBox 59"/>
            <p:cNvSpPr txBox="1"/>
            <p:nvPr/>
          </p:nvSpPr>
          <p:spPr>
            <a:xfrm>
              <a:off x="0" y="-47625"/>
              <a:ext cx="3306740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0" name="Group 60"/>
          <p:cNvGrpSpPr/>
          <p:nvPr/>
        </p:nvGrpSpPr>
        <p:grpSpPr>
          <a:xfrm>
            <a:off x="1122737" y="7958187"/>
            <a:ext cx="866413" cy="791861"/>
            <a:chOff x="0" y="0"/>
            <a:chExt cx="444662" cy="406400"/>
          </a:xfrm>
        </p:grpSpPr>
        <p:sp>
          <p:nvSpPr>
            <p:cNvPr id="61" name="Freeform 61"/>
            <p:cNvSpPr/>
            <p:nvPr/>
          </p:nvSpPr>
          <p:spPr>
            <a:xfrm>
              <a:off x="0" y="0"/>
              <a:ext cx="407649" cy="406400"/>
            </a:xfrm>
            <a:custGeom>
              <a:avLst/>
              <a:gdLst/>
              <a:ahLst/>
              <a:cxnLst/>
              <a:rect l="l" t="t" r="r" b="b"/>
              <a:pathLst>
                <a:path w="407649" h="406400">
                  <a:moveTo>
                    <a:pt x="152106" y="0"/>
                  </a:moveTo>
                  <a:lnTo>
                    <a:pt x="89356" y="0"/>
                  </a:lnTo>
                  <a:cubicBezTo>
                    <a:pt x="65657" y="0"/>
                    <a:pt x="42929" y="9414"/>
                    <a:pt x="26172" y="26172"/>
                  </a:cubicBezTo>
                  <a:cubicBezTo>
                    <a:pt x="9414" y="42929"/>
                    <a:pt x="0" y="65657"/>
                    <a:pt x="0" y="89356"/>
                  </a:cubicBezTo>
                  <a:lnTo>
                    <a:pt x="0" y="317044"/>
                  </a:lnTo>
                  <a:cubicBezTo>
                    <a:pt x="0" y="340743"/>
                    <a:pt x="9414" y="363471"/>
                    <a:pt x="26172" y="380228"/>
                  </a:cubicBezTo>
                  <a:cubicBezTo>
                    <a:pt x="42929" y="396986"/>
                    <a:pt x="65657" y="406400"/>
                    <a:pt x="89356" y="406400"/>
                  </a:cubicBezTo>
                  <a:lnTo>
                    <a:pt x="152106" y="406400"/>
                  </a:lnTo>
                  <a:cubicBezTo>
                    <a:pt x="209319" y="406400"/>
                    <a:pt x="264190" y="383672"/>
                    <a:pt x="304646" y="343216"/>
                  </a:cubicBezTo>
                  <a:lnTo>
                    <a:pt x="381477" y="266384"/>
                  </a:lnTo>
                  <a:cubicBezTo>
                    <a:pt x="398235" y="249627"/>
                    <a:pt x="407649" y="226899"/>
                    <a:pt x="407649" y="203200"/>
                  </a:cubicBezTo>
                  <a:cubicBezTo>
                    <a:pt x="407649" y="179501"/>
                    <a:pt x="398235" y="156773"/>
                    <a:pt x="381477" y="140016"/>
                  </a:cubicBezTo>
                  <a:lnTo>
                    <a:pt x="304646" y="63184"/>
                  </a:lnTo>
                  <a:cubicBezTo>
                    <a:pt x="264190" y="22728"/>
                    <a:pt x="209319" y="0"/>
                    <a:pt x="152106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980F5A">
                    <a:alpha val="100000"/>
                  </a:srgbClr>
                </a:gs>
                <a:gs pos="100000">
                  <a:srgbClr val="ED13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62" name="TextBox 62"/>
            <p:cNvSpPr txBox="1"/>
            <p:nvPr/>
          </p:nvSpPr>
          <p:spPr>
            <a:xfrm>
              <a:off x="0" y="-47625"/>
              <a:ext cx="330362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3" name="TextBox 63"/>
          <p:cNvSpPr txBox="1"/>
          <p:nvPr/>
        </p:nvSpPr>
        <p:spPr>
          <a:xfrm>
            <a:off x="1989149" y="8153564"/>
            <a:ext cx="4373765" cy="2805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14"/>
              </a:lnSpc>
            </a:pPr>
            <a:r>
              <a:rPr lang="en-US" sz="1653" b="1">
                <a:solidFill>
                  <a:srgbClr val="FFFFFF"/>
                </a:solidFill>
                <a:latin typeface="Barlow Bold"/>
                <a:ea typeface="Barlow Bold"/>
                <a:cs typeface="Barlow Bold"/>
                <a:sym typeface="Barlow Bold"/>
              </a:rPr>
              <a:t>Key Takeaways</a:t>
            </a:r>
          </a:p>
        </p:txBody>
      </p:sp>
      <p:sp>
        <p:nvSpPr>
          <p:cNvPr id="64" name="TextBox 64"/>
          <p:cNvSpPr txBox="1"/>
          <p:nvPr/>
        </p:nvSpPr>
        <p:spPr>
          <a:xfrm>
            <a:off x="1215447" y="8067303"/>
            <a:ext cx="415055" cy="5164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72"/>
              </a:lnSpc>
            </a:pPr>
            <a:r>
              <a:rPr lang="en-US" sz="3051" b="1">
                <a:solidFill>
                  <a:srgbClr val="FFFFFF"/>
                </a:solidFill>
                <a:latin typeface="Barlow Bold"/>
                <a:ea typeface="Barlow Bold"/>
                <a:cs typeface="Barlow Bold"/>
                <a:sym typeface="Barlow Bold"/>
              </a:rPr>
              <a:t>7</a:t>
            </a:r>
          </a:p>
        </p:txBody>
      </p:sp>
      <p:grpSp>
        <p:nvGrpSpPr>
          <p:cNvPr id="65" name="Group 65"/>
          <p:cNvGrpSpPr/>
          <p:nvPr/>
        </p:nvGrpSpPr>
        <p:grpSpPr>
          <a:xfrm>
            <a:off x="1122737" y="9059497"/>
            <a:ext cx="5625384" cy="668263"/>
            <a:chOff x="0" y="0"/>
            <a:chExt cx="3421040" cy="406400"/>
          </a:xfrm>
        </p:grpSpPr>
        <p:sp>
          <p:nvSpPr>
            <p:cNvPr id="66" name="Freeform 66"/>
            <p:cNvSpPr/>
            <p:nvPr/>
          </p:nvSpPr>
          <p:spPr>
            <a:xfrm>
              <a:off x="0" y="0"/>
              <a:ext cx="3416683" cy="406400"/>
            </a:xfrm>
            <a:custGeom>
              <a:avLst/>
              <a:gdLst/>
              <a:ahLst/>
              <a:cxnLst/>
              <a:rect l="l" t="t" r="r" b="b"/>
              <a:pathLst>
                <a:path w="3416683" h="406400">
                  <a:moveTo>
                    <a:pt x="3204078" y="0"/>
                  </a:moveTo>
                  <a:lnTo>
                    <a:pt x="13762" y="0"/>
                  </a:lnTo>
                  <a:cubicBezTo>
                    <a:pt x="6162" y="0"/>
                    <a:pt x="0" y="6162"/>
                    <a:pt x="0" y="13762"/>
                  </a:cubicBezTo>
                  <a:lnTo>
                    <a:pt x="0" y="392638"/>
                  </a:lnTo>
                  <a:cubicBezTo>
                    <a:pt x="0" y="400238"/>
                    <a:pt x="6162" y="406400"/>
                    <a:pt x="13762" y="406400"/>
                  </a:cubicBezTo>
                  <a:lnTo>
                    <a:pt x="3204078" y="406400"/>
                  </a:lnTo>
                  <a:cubicBezTo>
                    <a:pt x="3212890" y="406400"/>
                    <a:pt x="3221341" y="402899"/>
                    <a:pt x="3227572" y="396668"/>
                  </a:cubicBezTo>
                  <a:lnTo>
                    <a:pt x="3411309" y="212932"/>
                  </a:lnTo>
                  <a:cubicBezTo>
                    <a:pt x="3416683" y="207557"/>
                    <a:pt x="3416683" y="198843"/>
                    <a:pt x="3411309" y="193468"/>
                  </a:cubicBezTo>
                  <a:lnTo>
                    <a:pt x="3227572" y="9732"/>
                  </a:lnTo>
                  <a:cubicBezTo>
                    <a:pt x="3221341" y="3501"/>
                    <a:pt x="3212890" y="0"/>
                    <a:pt x="3204078" y="0"/>
                  </a:cubicBezTo>
                  <a:close/>
                </a:path>
              </a:pathLst>
            </a:custGeom>
            <a:solidFill>
              <a:srgbClr val="AA1064"/>
            </a:solidFill>
          </p:spPr>
        </p:sp>
        <p:sp>
          <p:nvSpPr>
            <p:cNvPr id="67" name="TextBox 67"/>
            <p:cNvSpPr txBox="1"/>
            <p:nvPr/>
          </p:nvSpPr>
          <p:spPr>
            <a:xfrm>
              <a:off x="0" y="-47625"/>
              <a:ext cx="3306740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8" name="Group 68"/>
          <p:cNvGrpSpPr/>
          <p:nvPr/>
        </p:nvGrpSpPr>
        <p:grpSpPr>
          <a:xfrm>
            <a:off x="1122737" y="8997698"/>
            <a:ext cx="866413" cy="791861"/>
            <a:chOff x="0" y="0"/>
            <a:chExt cx="444662" cy="406400"/>
          </a:xfrm>
        </p:grpSpPr>
        <p:sp>
          <p:nvSpPr>
            <p:cNvPr id="69" name="Freeform 69"/>
            <p:cNvSpPr/>
            <p:nvPr/>
          </p:nvSpPr>
          <p:spPr>
            <a:xfrm>
              <a:off x="0" y="0"/>
              <a:ext cx="407649" cy="406400"/>
            </a:xfrm>
            <a:custGeom>
              <a:avLst/>
              <a:gdLst/>
              <a:ahLst/>
              <a:cxnLst/>
              <a:rect l="l" t="t" r="r" b="b"/>
              <a:pathLst>
                <a:path w="407649" h="406400">
                  <a:moveTo>
                    <a:pt x="152106" y="0"/>
                  </a:moveTo>
                  <a:lnTo>
                    <a:pt x="89356" y="0"/>
                  </a:lnTo>
                  <a:cubicBezTo>
                    <a:pt x="65657" y="0"/>
                    <a:pt x="42929" y="9414"/>
                    <a:pt x="26172" y="26172"/>
                  </a:cubicBezTo>
                  <a:cubicBezTo>
                    <a:pt x="9414" y="42929"/>
                    <a:pt x="0" y="65657"/>
                    <a:pt x="0" y="89356"/>
                  </a:cubicBezTo>
                  <a:lnTo>
                    <a:pt x="0" y="317044"/>
                  </a:lnTo>
                  <a:cubicBezTo>
                    <a:pt x="0" y="340743"/>
                    <a:pt x="9414" y="363471"/>
                    <a:pt x="26172" y="380228"/>
                  </a:cubicBezTo>
                  <a:cubicBezTo>
                    <a:pt x="42929" y="396986"/>
                    <a:pt x="65657" y="406400"/>
                    <a:pt x="89356" y="406400"/>
                  </a:cubicBezTo>
                  <a:lnTo>
                    <a:pt x="152106" y="406400"/>
                  </a:lnTo>
                  <a:cubicBezTo>
                    <a:pt x="209319" y="406400"/>
                    <a:pt x="264190" y="383672"/>
                    <a:pt x="304646" y="343216"/>
                  </a:cubicBezTo>
                  <a:lnTo>
                    <a:pt x="381477" y="266384"/>
                  </a:lnTo>
                  <a:cubicBezTo>
                    <a:pt x="398235" y="249627"/>
                    <a:pt x="407649" y="226899"/>
                    <a:pt x="407649" y="203200"/>
                  </a:cubicBezTo>
                  <a:cubicBezTo>
                    <a:pt x="407649" y="179501"/>
                    <a:pt x="398235" y="156773"/>
                    <a:pt x="381477" y="140016"/>
                  </a:cubicBezTo>
                  <a:lnTo>
                    <a:pt x="304646" y="63184"/>
                  </a:lnTo>
                  <a:cubicBezTo>
                    <a:pt x="264190" y="22728"/>
                    <a:pt x="209319" y="0"/>
                    <a:pt x="152106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980F5A">
                    <a:alpha val="100000"/>
                  </a:srgbClr>
                </a:gs>
                <a:gs pos="100000">
                  <a:srgbClr val="ED13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70" name="TextBox 70"/>
            <p:cNvSpPr txBox="1"/>
            <p:nvPr/>
          </p:nvSpPr>
          <p:spPr>
            <a:xfrm>
              <a:off x="0" y="-47625"/>
              <a:ext cx="330362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1" name="TextBox 71"/>
          <p:cNvSpPr txBox="1"/>
          <p:nvPr/>
        </p:nvSpPr>
        <p:spPr>
          <a:xfrm>
            <a:off x="1989149" y="9202599"/>
            <a:ext cx="4373765" cy="2805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14"/>
              </a:lnSpc>
            </a:pPr>
            <a:r>
              <a:rPr lang="en-US" sz="1653" b="1">
                <a:solidFill>
                  <a:srgbClr val="FFFFFF"/>
                </a:solidFill>
                <a:latin typeface="Barlow Bold"/>
                <a:ea typeface="Barlow Bold"/>
                <a:cs typeface="Barlow Bold"/>
                <a:sym typeface="Barlow Bold"/>
              </a:rPr>
              <a:t>Suggested Solutions</a:t>
            </a:r>
          </a:p>
        </p:txBody>
      </p:sp>
      <p:sp>
        <p:nvSpPr>
          <p:cNvPr id="72" name="TextBox 72"/>
          <p:cNvSpPr txBox="1"/>
          <p:nvPr/>
        </p:nvSpPr>
        <p:spPr>
          <a:xfrm>
            <a:off x="1215447" y="9106814"/>
            <a:ext cx="415055" cy="5164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72"/>
              </a:lnSpc>
            </a:pPr>
            <a:r>
              <a:rPr lang="en-US" sz="3051" b="1">
                <a:solidFill>
                  <a:srgbClr val="FFFFFF"/>
                </a:solidFill>
                <a:latin typeface="Barlow Bold"/>
                <a:ea typeface="Barlow Bold"/>
                <a:cs typeface="Barlow Bold"/>
                <a:sym typeface="Barlow Bold"/>
              </a:rPr>
              <a:t>8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18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9845937" y="0"/>
            <a:ext cx="12084470" cy="10287000"/>
            <a:chOff x="0" y="0"/>
            <a:chExt cx="716117" cy="6096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716117" cy="609600"/>
            </a:xfrm>
            <a:custGeom>
              <a:avLst/>
              <a:gdLst/>
              <a:ahLst/>
              <a:cxnLst/>
              <a:rect l="l" t="t" r="r" b="b"/>
              <a:pathLst>
                <a:path w="716117" h="609600">
                  <a:moveTo>
                    <a:pt x="203200" y="0"/>
                  </a:moveTo>
                  <a:lnTo>
                    <a:pt x="716117" y="0"/>
                  </a:lnTo>
                  <a:lnTo>
                    <a:pt x="512917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AA1064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101600" y="-47625"/>
              <a:ext cx="512917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0899906" y="-322133"/>
            <a:ext cx="9223425" cy="11377119"/>
            <a:chOff x="0" y="0"/>
            <a:chExt cx="494202" cy="6096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94202" cy="609600"/>
            </a:xfrm>
            <a:custGeom>
              <a:avLst/>
              <a:gdLst/>
              <a:ahLst/>
              <a:cxnLst/>
              <a:rect l="l" t="t" r="r" b="b"/>
              <a:pathLst>
                <a:path w="494202" h="609600">
                  <a:moveTo>
                    <a:pt x="203200" y="0"/>
                  </a:moveTo>
                  <a:lnTo>
                    <a:pt x="494202" y="0"/>
                  </a:lnTo>
                  <a:lnTo>
                    <a:pt x="291002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blipFill>
              <a:blip r:embed="rId3"/>
              <a:stretch>
                <a:fillRect t="-936" b="-20744"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14390854" y="0"/>
            <a:ext cx="9062596" cy="11241334"/>
            <a:chOff x="0" y="0"/>
            <a:chExt cx="748750" cy="92875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748750" cy="928757"/>
            </a:xfrm>
            <a:custGeom>
              <a:avLst/>
              <a:gdLst/>
              <a:ahLst/>
              <a:cxnLst/>
              <a:rect l="l" t="t" r="r" b="b"/>
              <a:pathLst>
                <a:path w="748750" h="928757">
                  <a:moveTo>
                    <a:pt x="374375" y="0"/>
                  </a:moveTo>
                  <a:lnTo>
                    <a:pt x="748750" y="928757"/>
                  </a:lnTo>
                  <a:lnTo>
                    <a:pt x="0" y="928757"/>
                  </a:lnTo>
                  <a:lnTo>
                    <a:pt x="374375" y="0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34000"/>
                  </a:srgbClr>
                </a:gs>
              </a:gsLst>
              <a:lin ang="5400000"/>
            </a:gradFill>
          </p:spPr>
        </p:sp>
        <p:sp>
          <p:nvSpPr>
            <p:cNvPr id="10" name="TextBox 10"/>
            <p:cNvSpPr txBox="1"/>
            <p:nvPr/>
          </p:nvSpPr>
          <p:spPr>
            <a:xfrm>
              <a:off x="116992" y="383583"/>
              <a:ext cx="514765" cy="4788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-518758" y="1028700"/>
            <a:ext cx="10099098" cy="1410783"/>
            <a:chOff x="0" y="0"/>
            <a:chExt cx="4363824" cy="6096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363824" cy="609600"/>
            </a:xfrm>
            <a:custGeom>
              <a:avLst/>
              <a:gdLst/>
              <a:ahLst/>
              <a:cxnLst/>
              <a:rect l="l" t="t" r="r" b="b"/>
              <a:pathLst>
                <a:path w="4363824" h="609600">
                  <a:moveTo>
                    <a:pt x="203200" y="0"/>
                  </a:moveTo>
                  <a:lnTo>
                    <a:pt x="4363824" y="0"/>
                  </a:lnTo>
                  <a:lnTo>
                    <a:pt x="4160624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gradFill rotWithShape="1">
              <a:gsLst>
                <a:gs pos="0">
                  <a:srgbClr val="980F5A">
                    <a:alpha val="100000"/>
                  </a:srgbClr>
                </a:gs>
                <a:gs pos="100000">
                  <a:srgbClr val="ED138A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3" name="TextBox 13"/>
            <p:cNvSpPr txBox="1"/>
            <p:nvPr/>
          </p:nvSpPr>
          <p:spPr>
            <a:xfrm>
              <a:off x="101600" y="-47625"/>
              <a:ext cx="4160624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-708471" y="806032"/>
            <a:ext cx="2055099" cy="1856120"/>
            <a:chOff x="0" y="0"/>
            <a:chExt cx="674950" cy="6096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74950" cy="609600"/>
            </a:xfrm>
            <a:custGeom>
              <a:avLst/>
              <a:gdLst/>
              <a:ahLst/>
              <a:cxnLst/>
              <a:rect l="l" t="t" r="r" b="b"/>
              <a:pathLst>
                <a:path w="674950" h="609600">
                  <a:moveTo>
                    <a:pt x="203200" y="0"/>
                  </a:moveTo>
                  <a:lnTo>
                    <a:pt x="674950" y="0"/>
                  </a:lnTo>
                  <a:lnTo>
                    <a:pt x="471750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gradFill rotWithShape="1">
              <a:gsLst>
                <a:gs pos="0">
                  <a:srgbClr val="980F5A">
                    <a:alpha val="100000"/>
                  </a:srgbClr>
                </a:gs>
                <a:gs pos="100000">
                  <a:srgbClr val="ED138A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6" name="TextBox 16"/>
            <p:cNvSpPr txBox="1"/>
            <p:nvPr/>
          </p:nvSpPr>
          <p:spPr>
            <a:xfrm>
              <a:off x="101600" y="-47625"/>
              <a:ext cx="47175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7" name="AutoShape 17"/>
          <p:cNvSpPr/>
          <p:nvPr/>
        </p:nvSpPr>
        <p:spPr>
          <a:xfrm>
            <a:off x="-2217420" y="3869783"/>
            <a:ext cx="6492240" cy="0"/>
          </a:xfrm>
          <a:prstGeom prst="line">
            <a:avLst/>
          </a:prstGeom>
          <a:ln w="38100" cap="flat">
            <a:solidFill>
              <a:srgbClr val="AA106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8" name="Freeform 18"/>
          <p:cNvSpPr/>
          <p:nvPr/>
        </p:nvSpPr>
        <p:spPr>
          <a:xfrm>
            <a:off x="443077" y="4195941"/>
            <a:ext cx="9618157" cy="5241896"/>
          </a:xfrm>
          <a:custGeom>
            <a:avLst/>
            <a:gdLst/>
            <a:ahLst/>
            <a:cxnLst/>
            <a:rect l="l" t="t" r="r" b="b"/>
            <a:pathLst>
              <a:path w="9618157" h="5241896">
                <a:moveTo>
                  <a:pt x="0" y="0"/>
                </a:moveTo>
                <a:lnTo>
                  <a:pt x="9618157" y="0"/>
                </a:lnTo>
                <a:lnTo>
                  <a:pt x="9618157" y="5241896"/>
                </a:lnTo>
                <a:lnTo>
                  <a:pt x="0" y="524189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1346628" y="1253416"/>
            <a:ext cx="8034234" cy="7054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39"/>
              </a:lnSpc>
            </a:pPr>
            <a:r>
              <a:rPr lang="en-US" sz="4099" b="1">
                <a:solidFill>
                  <a:srgbClr val="FFFFFF"/>
                </a:solidFill>
                <a:latin typeface="Barlow Ultra-Bold"/>
                <a:ea typeface="Barlow Ultra-Bold"/>
                <a:cs typeface="Barlow Ultra-Bold"/>
                <a:sym typeface="Barlow Ultra-Bold"/>
              </a:rPr>
              <a:t>OVERALL ATTRITION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443077" y="3181350"/>
            <a:ext cx="4087714" cy="4725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79"/>
              </a:lnSpc>
            </a:pPr>
            <a:r>
              <a:rPr lang="en-US" sz="2771" b="1">
                <a:solidFill>
                  <a:srgbClr val="AA1064"/>
                </a:solidFill>
                <a:latin typeface="Barlow Bold"/>
                <a:ea typeface="Barlow Bold"/>
                <a:cs typeface="Barlow Bold"/>
                <a:sym typeface="Barlow Bold"/>
              </a:rPr>
              <a:t>KEY INSIGHTS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18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518758" y="552450"/>
            <a:ext cx="10099098" cy="1410783"/>
            <a:chOff x="0" y="0"/>
            <a:chExt cx="4363824" cy="6096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363824" cy="609600"/>
            </a:xfrm>
            <a:custGeom>
              <a:avLst/>
              <a:gdLst/>
              <a:ahLst/>
              <a:cxnLst/>
              <a:rect l="l" t="t" r="r" b="b"/>
              <a:pathLst>
                <a:path w="4363824" h="609600">
                  <a:moveTo>
                    <a:pt x="203200" y="0"/>
                  </a:moveTo>
                  <a:lnTo>
                    <a:pt x="4363824" y="0"/>
                  </a:lnTo>
                  <a:lnTo>
                    <a:pt x="4160624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gradFill rotWithShape="1">
              <a:gsLst>
                <a:gs pos="0">
                  <a:srgbClr val="980F5A">
                    <a:alpha val="100000"/>
                  </a:srgbClr>
                </a:gs>
                <a:gs pos="100000">
                  <a:srgbClr val="ED138A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101600" y="-47625"/>
              <a:ext cx="4160624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708471" y="329782"/>
            <a:ext cx="2055099" cy="1856120"/>
            <a:chOff x="0" y="0"/>
            <a:chExt cx="674950" cy="6096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74950" cy="609600"/>
            </a:xfrm>
            <a:custGeom>
              <a:avLst/>
              <a:gdLst/>
              <a:ahLst/>
              <a:cxnLst/>
              <a:rect l="l" t="t" r="r" b="b"/>
              <a:pathLst>
                <a:path w="674950" h="609600">
                  <a:moveTo>
                    <a:pt x="203200" y="0"/>
                  </a:moveTo>
                  <a:lnTo>
                    <a:pt x="674950" y="0"/>
                  </a:lnTo>
                  <a:lnTo>
                    <a:pt x="471750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gradFill rotWithShape="1">
              <a:gsLst>
                <a:gs pos="0">
                  <a:srgbClr val="980F5A">
                    <a:alpha val="100000"/>
                  </a:srgbClr>
                </a:gs>
                <a:gs pos="100000">
                  <a:srgbClr val="ED138A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101600" y="-47625"/>
              <a:ext cx="47175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801174" y="2930395"/>
            <a:ext cx="16458126" cy="5204882"/>
          </a:xfrm>
          <a:custGeom>
            <a:avLst/>
            <a:gdLst/>
            <a:ahLst/>
            <a:cxnLst/>
            <a:rect l="l" t="t" r="r" b="b"/>
            <a:pathLst>
              <a:path w="16458126" h="5204882">
                <a:moveTo>
                  <a:pt x="0" y="0"/>
                </a:moveTo>
                <a:lnTo>
                  <a:pt x="16458126" y="0"/>
                </a:lnTo>
                <a:lnTo>
                  <a:pt x="16458126" y="5204883"/>
                </a:lnTo>
                <a:lnTo>
                  <a:pt x="0" y="520488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346628" y="786691"/>
            <a:ext cx="10210352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39"/>
              </a:lnSpc>
            </a:pPr>
            <a:r>
              <a:rPr lang="en-US" sz="3599" b="1">
                <a:solidFill>
                  <a:srgbClr val="FFFFFF"/>
                </a:solidFill>
                <a:latin typeface="Barlow Ultra-Bold"/>
                <a:ea typeface="Barlow Ultra-Bold"/>
                <a:cs typeface="Barlow Ultra-Bold"/>
                <a:sym typeface="Barlow Ultra-Bold"/>
              </a:rPr>
              <a:t>ATTRITION BY SOME SPECIFICATIONS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8811553"/>
            <a:ext cx="7287803" cy="4908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R&amp;D has the highest attrition rate (56.12%)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18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518758" y="552450"/>
            <a:ext cx="10099098" cy="1410783"/>
            <a:chOff x="0" y="0"/>
            <a:chExt cx="4363824" cy="6096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363824" cy="609600"/>
            </a:xfrm>
            <a:custGeom>
              <a:avLst/>
              <a:gdLst/>
              <a:ahLst/>
              <a:cxnLst/>
              <a:rect l="l" t="t" r="r" b="b"/>
              <a:pathLst>
                <a:path w="4363824" h="609600">
                  <a:moveTo>
                    <a:pt x="203200" y="0"/>
                  </a:moveTo>
                  <a:lnTo>
                    <a:pt x="4363824" y="0"/>
                  </a:lnTo>
                  <a:lnTo>
                    <a:pt x="4160624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gradFill rotWithShape="1">
              <a:gsLst>
                <a:gs pos="0">
                  <a:srgbClr val="980F5A">
                    <a:alpha val="100000"/>
                  </a:srgbClr>
                </a:gs>
                <a:gs pos="100000">
                  <a:srgbClr val="ED138A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101600" y="-47625"/>
              <a:ext cx="4160624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708471" y="329782"/>
            <a:ext cx="2055099" cy="1856120"/>
            <a:chOff x="0" y="0"/>
            <a:chExt cx="674950" cy="6096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74950" cy="609600"/>
            </a:xfrm>
            <a:custGeom>
              <a:avLst/>
              <a:gdLst/>
              <a:ahLst/>
              <a:cxnLst/>
              <a:rect l="l" t="t" r="r" b="b"/>
              <a:pathLst>
                <a:path w="674950" h="609600">
                  <a:moveTo>
                    <a:pt x="203200" y="0"/>
                  </a:moveTo>
                  <a:lnTo>
                    <a:pt x="674950" y="0"/>
                  </a:lnTo>
                  <a:lnTo>
                    <a:pt x="471750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gradFill rotWithShape="1">
              <a:gsLst>
                <a:gs pos="0">
                  <a:srgbClr val="980F5A">
                    <a:alpha val="100000"/>
                  </a:srgbClr>
                </a:gs>
                <a:gs pos="100000">
                  <a:srgbClr val="ED138A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101600" y="-47625"/>
              <a:ext cx="47175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5245314" y="2401586"/>
            <a:ext cx="6846616" cy="5764372"/>
          </a:xfrm>
          <a:custGeom>
            <a:avLst/>
            <a:gdLst/>
            <a:ahLst/>
            <a:cxnLst/>
            <a:rect l="l" t="t" r="r" b="b"/>
            <a:pathLst>
              <a:path w="6846616" h="5764372">
                <a:moveTo>
                  <a:pt x="0" y="0"/>
                </a:moveTo>
                <a:lnTo>
                  <a:pt x="6846616" y="0"/>
                </a:lnTo>
                <a:lnTo>
                  <a:pt x="6846616" y="5764372"/>
                </a:lnTo>
                <a:lnTo>
                  <a:pt x="0" y="57643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346628" y="815266"/>
            <a:ext cx="7797372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 b="1">
                <a:solidFill>
                  <a:srgbClr val="FFFFFF"/>
                </a:solidFill>
                <a:latin typeface="Barlow Ultra-Bold"/>
                <a:ea typeface="Barlow Ultra-Bold"/>
                <a:cs typeface="Barlow Ultra-Bold"/>
                <a:sym typeface="Barlow Ultra-Bold"/>
              </a:rPr>
              <a:t> AVERAGE ENVIRONMENT SATISFACTION BY DISTANCE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11301" y="8731885"/>
            <a:ext cx="14881390" cy="986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5" lvl="1" indent="-302257" algn="just">
              <a:lnSpc>
                <a:spcPts val="3919"/>
              </a:lnSpc>
              <a:spcBef>
                <a:spcPct val="0"/>
              </a:spcBef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The graph shows no clear correlation between environment satisfaction and distance from home, suggesting that distance isn’t a major factor in attrition.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18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518758" y="552450"/>
            <a:ext cx="10099098" cy="1410783"/>
            <a:chOff x="0" y="0"/>
            <a:chExt cx="4363824" cy="6096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363824" cy="609600"/>
            </a:xfrm>
            <a:custGeom>
              <a:avLst/>
              <a:gdLst/>
              <a:ahLst/>
              <a:cxnLst/>
              <a:rect l="l" t="t" r="r" b="b"/>
              <a:pathLst>
                <a:path w="4363824" h="609600">
                  <a:moveTo>
                    <a:pt x="203200" y="0"/>
                  </a:moveTo>
                  <a:lnTo>
                    <a:pt x="4363824" y="0"/>
                  </a:lnTo>
                  <a:lnTo>
                    <a:pt x="4160624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gradFill rotWithShape="1">
              <a:gsLst>
                <a:gs pos="0">
                  <a:srgbClr val="980F5A">
                    <a:alpha val="100000"/>
                  </a:srgbClr>
                </a:gs>
                <a:gs pos="100000">
                  <a:srgbClr val="ED138A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101600" y="-47625"/>
              <a:ext cx="4160624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708471" y="329782"/>
            <a:ext cx="2055099" cy="1856120"/>
            <a:chOff x="0" y="0"/>
            <a:chExt cx="674950" cy="6096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74950" cy="609600"/>
            </a:xfrm>
            <a:custGeom>
              <a:avLst/>
              <a:gdLst/>
              <a:ahLst/>
              <a:cxnLst/>
              <a:rect l="l" t="t" r="r" b="b"/>
              <a:pathLst>
                <a:path w="674950" h="609600">
                  <a:moveTo>
                    <a:pt x="203200" y="0"/>
                  </a:moveTo>
                  <a:lnTo>
                    <a:pt x="674950" y="0"/>
                  </a:lnTo>
                  <a:lnTo>
                    <a:pt x="471750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gradFill rotWithShape="1">
              <a:gsLst>
                <a:gs pos="0">
                  <a:srgbClr val="980F5A">
                    <a:alpha val="100000"/>
                  </a:srgbClr>
                </a:gs>
                <a:gs pos="100000">
                  <a:srgbClr val="ED138A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101600" y="-47625"/>
              <a:ext cx="47175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579312" y="3237100"/>
            <a:ext cx="15129376" cy="6448896"/>
          </a:xfrm>
          <a:custGeom>
            <a:avLst/>
            <a:gdLst/>
            <a:ahLst/>
            <a:cxnLst/>
            <a:rect l="l" t="t" r="r" b="b"/>
            <a:pathLst>
              <a:path w="15129376" h="6448896">
                <a:moveTo>
                  <a:pt x="0" y="0"/>
                </a:moveTo>
                <a:lnTo>
                  <a:pt x="15129376" y="0"/>
                </a:lnTo>
                <a:lnTo>
                  <a:pt x="15129376" y="6448897"/>
                </a:lnTo>
                <a:lnTo>
                  <a:pt x="0" y="644889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346628" y="805741"/>
            <a:ext cx="7797372" cy="976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20"/>
              </a:lnSpc>
            </a:pPr>
            <a:r>
              <a:rPr lang="en-US" sz="2800" b="1">
                <a:solidFill>
                  <a:srgbClr val="FFFFFF"/>
                </a:solidFill>
                <a:latin typeface="Barlow Ultra-Bold"/>
                <a:ea typeface="Barlow Ultra-Bold"/>
                <a:cs typeface="Barlow Ultra-Bold"/>
                <a:sym typeface="Barlow Ultra-Bold"/>
              </a:rPr>
              <a:t>INCOME VS. ATTRITION FOR EMPLOYEES SOME LEVELS (R&amp;D)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579312" y="2108994"/>
            <a:ext cx="8104882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5199" b="1">
                <a:solidFill>
                  <a:srgbClr val="DD1683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For Entry-Level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18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518758" y="552450"/>
            <a:ext cx="10099098" cy="1410783"/>
            <a:chOff x="0" y="0"/>
            <a:chExt cx="4363824" cy="6096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363824" cy="609600"/>
            </a:xfrm>
            <a:custGeom>
              <a:avLst/>
              <a:gdLst/>
              <a:ahLst/>
              <a:cxnLst/>
              <a:rect l="l" t="t" r="r" b="b"/>
              <a:pathLst>
                <a:path w="4363824" h="609600">
                  <a:moveTo>
                    <a:pt x="203200" y="0"/>
                  </a:moveTo>
                  <a:lnTo>
                    <a:pt x="4363824" y="0"/>
                  </a:lnTo>
                  <a:lnTo>
                    <a:pt x="4160624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gradFill rotWithShape="1">
              <a:gsLst>
                <a:gs pos="0">
                  <a:srgbClr val="980F5A">
                    <a:alpha val="100000"/>
                  </a:srgbClr>
                </a:gs>
                <a:gs pos="100000">
                  <a:srgbClr val="ED138A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101600" y="-47625"/>
              <a:ext cx="4160624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708471" y="329782"/>
            <a:ext cx="2055099" cy="1856120"/>
            <a:chOff x="0" y="0"/>
            <a:chExt cx="674950" cy="6096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74950" cy="609600"/>
            </a:xfrm>
            <a:custGeom>
              <a:avLst/>
              <a:gdLst/>
              <a:ahLst/>
              <a:cxnLst/>
              <a:rect l="l" t="t" r="r" b="b"/>
              <a:pathLst>
                <a:path w="674950" h="609600">
                  <a:moveTo>
                    <a:pt x="203200" y="0"/>
                  </a:moveTo>
                  <a:lnTo>
                    <a:pt x="674950" y="0"/>
                  </a:lnTo>
                  <a:lnTo>
                    <a:pt x="471750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gradFill rotWithShape="1">
              <a:gsLst>
                <a:gs pos="0">
                  <a:srgbClr val="980F5A">
                    <a:alpha val="100000"/>
                  </a:srgbClr>
                </a:gs>
                <a:gs pos="100000">
                  <a:srgbClr val="ED138A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101600" y="-47625"/>
              <a:ext cx="47175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2898292" y="3097256"/>
            <a:ext cx="12491416" cy="5277623"/>
          </a:xfrm>
          <a:custGeom>
            <a:avLst/>
            <a:gdLst/>
            <a:ahLst/>
            <a:cxnLst/>
            <a:rect l="l" t="t" r="r" b="b"/>
            <a:pathLst>
              <a:path w="12491416" h="5277623">
                <a:moveTo>
                  <a:pt x="0" y="0"/>
                </a:moveTo>
                <a:lnTo>
                  <a:pt x="12491416" y="0"/>
                </a:lnTo>
                <a:lnTo>
                  <a:pt x="12491416" y="5277623"/>
                </a:lnTo>
                <a:lnTo>
                  <a:pt x="0" y="527762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346628" y="805741"/>
            <a:ext cx="7797372" cy="976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20"/>
              </a:lnSpc>
            </a:pPr>
            <a:r>
              <a:rPr lang="en-US" sz="2800" b="1">
                <a:solidFill>
                  <a:srgbClr val="FFFFFF"/>
                </a:solidFill>
                <a:latin typeface="Barlow Ultra-Bold"/>
                <a:ea typeface="Barlow Ultra-Bold"/>
                <a:cs typeface="Barlow Ultra-Bold"/>
                <a:sym typeface="Barlow Ultra-Bold"/>
              </a:rPr>
              <a:t>INCOME VS. ATTRITION FOR EMPLOYEES SOME LEVELS (R&amp;D)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579312" y="2108994"/>
            <a:ext cx="8104882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5199" b="1">
                <a:solidFill>
                  <a:srgbClr val="DD1683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For Junior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8700" y="8565379"/>
            <a:ext cx="16370581" cy="1163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78" lvl="1" indent="-237489" algn="l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The increase in attrition from entry-level to junior positions in the R&amp;D department is likely because junior employees are seeking more experience and career growth, which may lead them to companies offering better opportunities, higher compensation, or more challenging projects.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18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518758" y="552450"/>
            <a:ext cx="10099098" cy="1410783"/>
            <a:chOff x="0" y="0"/>
            <a:chExt cx="4363824" cy="6096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363824" cy="609600"/>
            </a:xfrm>
            <a:custGeom>
              <a:avLst/>
              <a:gdLst/>
              <a:ahLst/>
              <a:cxnLst/>
              <a:rect l="l" t="t" r="r" b="b"/>
              <a:pathLst>
                <a:path w="4363824" h="609600">
                  <a:moveTo>
                    <a:pt x="203200" y="0"/>
                  </a:moveTo>
                  <a:lnTo>
                    <a:pt x="4363824" y="0"/>
                  </a:lnTo>
                  <a:lnTo>
                    <a:pt x="4160624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gradFill rotWithShape="1">
              <a:gsLst>
                <a:gs pos="0">
                  <a:srgbClr val="980F5A">
                    <a:alpha val="100000"/>
                  </a:srgbClr>
                </a:gs>
                <a:gs pos="100000">
                  <a:srgbClr val="ED138A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101600" y="-47625"/>
              <a:ext cx="4160624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708471" y="329782"/>
            <a:ext cx="2055099" cy="1856120"/>
            <a:chOff x="0" y="0"/>
            <a:chExt cx="674950" cy="6096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74950" cy="609600"/>
            </a:xfrm>
            <a:custGeom>
              <a:avLst/>
              <a:gdLst/>
              <a:ahLst/>
              <a:cxnLst/>
              <a:rect l="l" t="t" r="r" b="b"/>
              <a:pathLst>
                <a:path w="674950" h="609600">
                  <a:moveTo>
                    <a:pt x="203200" y="0"/>
                  </a:moveTo>
                  <a:lnTo>
                    <a:pt x="674950" y="0"/>
                  </a:lnTo>
                  <a:lnTo>
                    <a:pt x="471750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gradFill rotWithShape="1">
              <a:gsLst>
                <a:gs pos="0">
                  <a:srgbClr val="980F5A">
                    <a:alpha val="100000"/>
                  </a:srgbClr>
                </a:gs>
                <a:gs pos="100000">
                  <a:srgbClr val="ED138A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101600" y="-47625"/>
              <a:ext cx="47175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2898292" y="3097256"/>
            <a:ext cx="12491416" cy="5277623"/>
          </a:xfrm>
          <a:custGeom>
            <a:avLst/>
            <a:gdLst/>
            <a:ahLst/>
            <a:cxnLst/>
            <a:rect l="l" t="t" r="r" b="b"/>
            <a:pathLst>
              <a:path w="12491416" h="5277623">
                <a:moveTo>
                  <a:pt x="0" y="0"/>
                </a:moveTo>
                <a:lnTo>
                  <a:pt x="12491416" y="0"/>
                </a:lnTo>
                <a:lnTo>
                  <a:pt x="12491416" y="5277623"/>
                </a:lnTo>
                <a:lnTo>
                  <a:pt x="0" y="527762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346628" y="805741"/>
            <a:ext cx="7797372" cy="976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20"/>
              </a:lnSpc>
            </a:pPr>
            <a:r>
              <a:rPr lang="en-US" sz="2800" b="1">
                <a:solidFill>
                  <a:srgbClr val="FFFFFF"/>
                </a:solidFill>
                <a:latin typeface="Barlow Ultra-Bold"/>
                <a:ea typeface="Barlow Ultra-Bold"/>
                <a:cs typeface="Barlow Ultra-Bold"/>
                <a:sym typeface="Barlow Ultra-Bold"/>
              </a:rPr>
              <a:t>INCOME VS. ATTRITION FOR EMPLOYEES SOME LEVELS (R&amp;D)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8565379"/>
            <a:ext cx="16370581" cy="772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78" lvl="1" indent="-237489" algn="l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The decrease in attrition at mid-level positions suggests that employees may have found more stability or opportunities for growth within the company, reducing their likelihood of seeking opportunities elsewhere.</a:t>
            </a:r>
          </a:p>
        </p:txBody>
      </p:sp>
      <p:sp>
        <p:nvSpPr>
          <p:cNvPr id="12" name="Freeform 12"/>
          <p:cNvSpPr/>
          <p:nvPr/>
        </p:nvSpPr>
        <p:spPr>
          <a:xfrm>
            <a:off x="3036290" y="3122248"/>
            <a:ext cx="12446593" cy="5352035"/>
          </a:xfrm>
          <a:custGeom>
            <a:avLst/>
            <a:gdLst/>
            <a:ahLst/>
            <a:cxnLst/>
            <a:rect l="l" t="t" r="r" b="b"/>
            <a:pathLst>
              <a:path w="12446593" h="5352035">
                <a:moveTo>
                  <a:pt x="0" y="0"/>
                </a:moveTo>
                <a:lnTo>
                  <a:pt x="12446593" y="0"/>
                </a:lnTo>
                <a:lnTo>
                  <a:pt x="12446593" y="5352035"/>
                </a:lnTo>
                <a:lnTo>
                  <a:pt x="0" y="535203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579312" y="2108994"/>
            <a:ext cx="8104882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5199" b="1">
                <a:solidFill>
                  <a:srgbClr val="DD1683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For Mid-Level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18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518758" y="552450"/>
            <a:ext cx="10099098" cy="1410783"/>
            <a:chOff x="0" y="0"/>
            <a:chExt cx="4363824" cy="6096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363824" cy="609600"/>
            </a:xfrm>
            <a:custGeom>
              <a:avLst/>
              <a:gdLst/>
              <a:ahLst/>
              <a:cxnLst/>
              <a:rect l="l" t="t" r="r" b="b"/>
              <a:pathLst>
                <a:path w="4363824" h="609600">
                  <a:moveTo>
                    <a:pt x="203200" y="0"/>
                  </a:moveTo>
                  <a:lnTo>
                    <a:pt x="4363824" y="0"/>
                  </a:lnTo>
                  <a:lnTo>
                    <a:pt x="4160624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gradFill rotWithShape="1">
              <a:gsLst>
                <a:gs pos="0">
                  <a:srgbClr val="980F5A">
                    <a:alpha val="100000"/>
                  </a:srgbClr>
                </a:gs>
                <a:gs pos="100000">
                  <a:srgbClr val="ED138A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101600" y="-47625"/>
              <a:ext cx="4160624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708471" y="329782"/>
            <a:ext cx="2055099" cy="1856120"/>
            <a:chOff x="0" y="0"/>
            <a:chExt cx="674950" cy="6096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74950" cy="609600"/>
            </a:xfrm>
            <a:custGeom>
              <a:avLst/>
              <a:gdLst/>
              <a:ahLst/>
              <a:cxnLst/>
              <a:rect l="l" t="t" r="r" b="b"/>
              <a:pathLst>
                <a:path w="674950" h="609600">
                  <a:moveTo>
                    <a:pt x="203200" y="0"/>
                  </a:moveTo>
                  <a:lnTo>
                    <a:pt x="674950" y="0"/>
                  </a:lnTo>
                  <a:lnTo>
                    <a:pt x="471750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gradFill rotWithShape="1">
              <a:gsLst>
                <a:gs pos="0">
                  <a:srgbClr val="980F5A">
                    <a:alpha val="100000"/>
                  </a:srgbClr>
                </a:gs>
                <a:gs pos="100000">
                  <a:srgbClr val="ED138A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101600" y="-47625"/>
              <a:ext cx="471750" cy="657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703233" y="2437630"/>
            <a:ext cx="9229924" cy="3922718"/>
          </a:xfrm>
          <a:custGeom>
            <a:avLst/>
            <a:gdLst/>
            <a:ahLst/>
            <a:cxnLst/>
            <a:rect l="l" t="t" r="r" b="b"/>
            <a:pathLst>
              <a:path w="9229924" h="3922718">
                <a:moveTo>
                  <a:pt x="0" y="0"/>
                </a:moveTo>
                <a:lnTo>
                  <a:pt x="9229924" y="0"/>
                </a:lnTo>
                <a:lnTo>
                  <a:pt x="9229924" y="3922718"/>
                </a:lnTo>
                <a:lnTo>
                  <a:pt x="0" y="392271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8984171" y="6190604"/>
            <a:ext cx="9130675" cy="3880537"/>
          </a:xfrm>
          <a:custGeom>
            <a:avLst/>
            <a:gdLst/>
            <a:ahLst/>
            <a:cxnLst/>
            <a:rect l="l" t="t" r="r" b="b"/>
            <a:pathLst>
              <a:path w="9130675" h="3880537">
                <a:moveTo>
                  <a:pt x="0" y="0"/>
                </a:moveTo>
                <a:lnTo>
                  <a:pt x="9130675" y="0"/>
                </a:lnTo>
                <a:lnTo>
                  <a:pt x="9130675" y="3880537"/>
                </a:lnTo>
                <a:lnTo>
                  <a:pt x="0" y="388053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346628" y="805741"/>
            <a:ext cx="7797372" cy="976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20"/>
              </a:lnSpc>
            </a:pPr>
            <a:r>
              <a:rPr lang="en-US" sz="2800" b="1">
                <a:solidFill>
                  <a:srgbClr val="FFFFFF"/>
                </a:solidFill>
                <a:latin typeface="Barlow Ultra-Bold"/>
                <a:ea typeface="Barlow Ultra-Bold"/>
                <a:cs typeface="Barlow Ultra-Bold"/>
                <a:sym typeface="Barlow Ultra-Bold"/>
              </a:rPr>
              <a:t>INCOME VS. ATTRITION FOR EMPLOYEES SOME LEVELS (R&amp;D)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537</Words>
  <Application>Microsoft Office PowerPoint</Application>
  <PresentationFormat>Custom</PresentationFormat>
  <Paragraphs>66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Calibri</vt:lpstr>
      <vt:lpstr>Barlow Condensed Bold</vt:lpstr>
      <vt:lpstr>Barlow</vt:lpstr>
      <vt:lpstr>Canva Sans Bold</vt:lpstr>
      <vt:lpstr>Barlow Bold</vt:lpstr>
      <vt:lpstr>Barlow Ultra-Bold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White and Pink Modern Navigating Regulatory Challenges in Business Presentation</dc:title>
  <cp:lastModifiedBy>Ali Sherif</cp:lastModifiedBy>
  <cp:revision>2</cp:revision>
  <dcterms:created xsi:type="dcterms:W3CDTF">2006-08-16T00:00:00Z</dcterms:created>
  <dcterms:modified xsi:type="dcterms:W3CDTF">2024-12-01T15:03:57Z</dcterms:modified>
  <dc:identifier>DAGX4WsG2QI</dc:identifier>
</cp:coreProperties>
</file>